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263" r:id="rId3"/>
    <p:sldId id="270" r:id="rId4"/>
    <p:sldId id="284" r:id="rId5"/>
    <p:sldId id="273" r:id="rId6"/>
    <p:sldId id="287" r:id="rId7"/>
    <p:sldId id="283" r:id="rId8"/>
    <p:sldId id="288" r:id="rId9"/>
    <p:sldId id="281" r:id="rId10"/>
    <p:sldId id="290" r:id="rId11"/>
    <p:sldId id="291" r:id="rId12"/>
    <p:sldId id="286" r:id="rId13"/>
    <p:sldId id="289" r:id="rId14"/>
    <p:sldId id="278" r:id="rId15"/>
    <p:sldId id="293" r:id="rId16"/>
    <p:sldId id="292" r:id="rId17"/>
    <p:sldId id="295" r:id="rId18"/>
    <p:sldId id="272" r:id="rId19"/>
  </p:sldIdLst>
  <p:sldSz cx="9906000" cy="6858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0" clrIdx="0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CCFF"/>
    <a:srgbClr val="F76727"/>
    <a:srgbClr val="5B9BD5"/>
    <a:srgbClr val="FF6600"/>
    <a:srgbClr val="0000FF"/>
    <a:srgbClr val="DD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75" d="100"/>
          <a:sy n="7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4908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9CF33AF-FA8F-429B-B922-8C57A9B154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3C0FECF-0EB3-452B-B3E5-EE78B20E8B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753052F3-33E2-47B0-ABE5-9BE294F910CE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4824F2E-ADBF-45F3-8D51-5C703018C6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DA7F049-0538-48D6-A5FF-F9E9F9F10F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FBDC17D1-DB05-43F2-9487-1A014734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715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24449344-5805-497C-8D5F-180E96EEB853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4600"/>
            <a:ext cx="48482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1" y="4786362"/>
            <a:ext cx="5486400" cy="3916115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5058CA37-9A09-4909-91B5-242DD8EFF6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36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2FAE-CB13-4898-BCA8-314E96735728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CA0-AB60-4318-8EE7-DB62B1AF01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00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2FAE-CB13-4898-BCA8-314E96735728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CA0-AB60-4318-8EE7-DB62B1AF01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12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2FAE-CB13-4898-BCA8-314E96735728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CA0-AB60-4318-8EE7-DB62B1AF01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32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2FAE-CB13-4898-BCA8-314E96735728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CA0-AB60-4318-8EE7-DB62B1AF01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68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2FAE-CB13-4898-BCA8-314E96735728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CA0-AB60-4318-8EE7-DB62B1AF01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31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2FAE-CB13-4898-BCA8-314E96735728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CA0-AB60-4318-8EE7-DB62B1AF01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0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2FAE-CB13-4898-BCA8-314E96735728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CA0-AB60-4318-8EE7-DB62B1AF01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96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2FAE-CB13-4898-BCA8-314E96735728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CA0-AB60-4318-8EE7-DB62B1AF01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19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2FAE-CB13-4898-BCA8-314E96735728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CA0-AB60-4318-8EE7-DB62B1AF01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8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2FAE-CB13-4898-BCA8-314E96735728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CA0-AB60-4318-8EE7-DB62B1AF01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59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2FAE-CB13-4898-BCA8-314E96735728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CA0-AB60-4318-8EE7-DB62B1AF01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93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2FAE-CB13-4898-BCA8-314E96735728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D0CA0-AB60-4318-8EE7-DB62B1AF01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66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A6A19C9-4E70-475D-9D8E-8522EF54B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35" y="509016"/>
            <a:ext cx="971281" cy="7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7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AB45CED4-7A30-44BF-B49F-DE14F0C21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"/>
          <a:stretch/>
        </p:blipFill>
        <p:spPr>
          <a:xfrm>
            <a:off x="0" y="-5667"/>
            <a:ext cx="9905999" cy="68636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3B6F889-7F97-486E-AA59-2047C5636531}"/>
              </a:ext>
            </a:extLst>
          </p:cNvPr>
          <p:cNvSpPr txBox="1"/>
          <p:nvPr/>
        </p:nvSpPr>
        <p:spPr>
          <a:xfrm>
            <a:off x="1641760" y="1307197"/>
            <a:ext cx="3005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배고파 헤드카피</a:t>
            </a:r>
            <a:endParaRPr lang="ko-KR" altLang="en-US" sz="4000" spc="-150" dirty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88" y="1996149"/>
            <a:ext cx="2902042" cy="205161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90" y="1996148"/>
            <a:ext cx="2902042" cy="205161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0" y="4075929"/>
            <a:ext cx="2902042" cy="205161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18" y="4070317"/>
            <a:ext cx="2908478" cy="2056164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82" y="4070316"/>
            <a:ext cx="2908476" cy="20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0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AB45CED4-7A30-44BF-B49F-DE14F0C21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"/>
          <a:stretch/>
        </p:blipFill>
        <p:spPr>
          <a:xfrm>
            <a:off x="0" y="-5667"/>
            <a:ext cx="9905999" cy="68636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3B6F889-7F97-486E-AA59-2047C5636531}"/>
              </a:ext>
            </a:extLst>
          </p:cNvPr>
          <p:cNvSpPr txBox="1"/>
          <p:nvPr/>
        </p:nvSpPr>
        <p:spPr>
          <a:xfrm>
            <a:off x="1641760" y="1307197"/>
            <a:ext cx="3005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배고파 헤드카피</a:t>
            </a:r>
            <a:endParaRPr lang="ko-KR" altLang="en-US" sz="4000" spc="-150" dirty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88" y="1996149"/>
            <a:ext cx="2902042" cy="205161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90" y="1996148"/>
            <a:ext cx="2902042" cy="205161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0" y="4075929"/>
            <a:ext cx="2902042" cy="205161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18" y="4070317"/>
            <a:ext cx="2908477" cy="2056164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82" y="4070316"/>
            <a:ext cx="2908475" cy="20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2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AB45CED4-7A30-44BF-B49F-DE14F0C21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"/>
          <a:stretch/>
        </p:blipFill>
        <p:spPr>
          <a:xfrm>
            <a:off x="1" y="-5668"/>
            <a:ext cx="9905999" cy="68636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3B6F889-7F97-486E-AA59-2047C5636531}"/>
              </a:ext>
            </a:extLst>
          </p:cNvPr>
          <p:cNvSpPr txBox="1"/>
          <p:nvPr/>
        </p:nvSpPr>
        <p:spPr>
          <a:xfrm>
            <a:off x="1641760" y="1307197"/>
            <a:ext cx="6215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마케팅 </a:t>
            </a:r>
            <a:r>
              <a:rPr lang="ko-KR" altLang="en-US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기획 안 </a:t>
            </a:r>
            <a:r>
              <a:rPr lang="en-US" altLang="ko-KR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(</a:t>
            </a:r>
            <a:r>
              <a:rPr lang="ko-KR" altLang="en-US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버스 정류장 포스터</a:t>
            </a:r>
            <a:r>
              <a:rPr lang="en-US" altLang="ko-KR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)</a:t>
            </a:r>
            <a:endParaRPr lang="ko-KR" altLang="en-US" sz="4000" spc="-150" dirty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55" y="2148841"/>
            <a:ext cx="2348194" cy="332108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65" y="2148840"/>
            <a:ext cx="2348194" cy="332108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75" y="2148841"/>
            <a:ext cx="2360280" cy="333817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9018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AB45CED4-7A30-44BF-B49F-DE14F0C21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"/>
          <a:stretch/>
        </p:blipFill>
        <p:spPr>
          <a:xfrm>
            <a:off x="1" y="-5668"/>
            <a:ext cx="9905999" cy="68636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3B6F889-7F97-486E-AA59-2047C5636531}"/>
              </a:ext>
            </a:extLst>
          </p:cNvPr>
          <p:cNvSpPr txBox="1"/>
          <p:nvPr/>
        </p:nvSpPr>
        <p:spPr>
          <a:xfrm>
            <a:off x="1641760" y="1307197"/>
            <a:ext cx="3005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배고파 </a:t>
            </a:r>
            <a:r>
              <a:rPr lang="ko-KR" altLang="en-US" sz="3200" spc="-150" dirty="0" err="1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딜리버리</a:t>
            </a:r>
            <a:endParaRPr lang="ko-KR" altLang="en-US" sz="4000" spc="-150" dirty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16" y="2247900"/>
            <a:ext cx="5210763" cy="28303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2080260"/>
            <a:ext cx="4240700" cy="299798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77240" y="5191092"/>
            <a:ext cx="4240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/>
              <a:t> </a:t>
            </a:r>
            <a:r>
              <a:rPr lang="en-US" altLang="ko-KR" sz="1400" dirty="0" smtClean="0">
                <a:solidFill>
                  <a:srgbClr val="FF0000"/>
                </a:solidFill>
              </a:rPr>
              <a:t>[</a:t>
            </a:r>
            <a:r>
              <a:rPr lang="ko-KR" altLang="en-US" sz="1400" dirty="0" smtClean="0">
                <a:solidFill>
                  <a:srgbClr val="FF0000"/>
                </a:solidFill>
              </a:rPr>
              <a:t>배고파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딜리버리</a:t>
            </a:r>
            <a:r>
              <a:rPr lang="ko-KR" altLang="en-US" sz="1400" dirty="0" smtClean="0">
                <a:solidFill>
                  <a:srgbClr val="FF0000"/>
                </a:solidFill>
              </a:rPr>
              <a:t> 배달조끼</a:t>
            </a:r>
            <a:r>
              <a:rPr lang="en-US" altLang="ko-KR" sz="1400" dirty="0" smtClean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017940" y="5191092"/>
            <a:ext cx="41184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/>
              <a:t> </a:t>
            </a:r>
            <a:r>
              <a:rPr lang="en-US" altLang="ko-KR" sz="1400" dirty="0" smtClean="0">
                <a:solidFill>
                  <a:srgbClr val="FF0000"/>
                </a:solidFill>
              </a:rPr>
              <a:t>[</a:t>
            </a:r>
            <a:r>
              <a:rPr lang="ko-KR" altLang="en-US" sz="1400" dirty="0" smtClean="0">
                <a:solidFill>
                  <a:srgbClr val="FF0000"/>
                </a:solidFill>
              </a:rPr>
              <a:t>배고파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딜리버리</a:t>
            </a:r>
            <a:r>
              <a:rPr lang="ko-KR" altLang="en-US" sz="1400" dirty="0" smtClean="0">
                <a:solidFill>
                  <a:srgbClr val="FF0000"/>
                </a:solidFill>
              </a:rPr>
              <a:t> 배달박스</a:t>
            </a:r>
            <a:r>
              <a:rPr lang="en-US" altLang="ko-KR" sz="1400" dirty="0" smtClean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1626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FE6B257-D58F-4E96-80D1-5C87D322CCC1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custGeom>
            <a:avLst/>
            <a:gdLst>
              <a:gd name="connsiteX0" fmla="*/ 0 w 9906000"/>
              <a:gd name="connsiteY0" fmla="*/ 0 h 6858000"/>
              <a:gd name="connsiteX1" fmla="*/ 9906000 w 9906000"/>
              <a:gd name="connsiteY1" fmla="*/ 0 h 6858000"/>
              <a:gd name="connsiteX2" fmla="*/ 9906000 w 9906000"/>
              <a:gd name="connsiteY2" fmla="*/ 6858000 h 6858000"/>
              <a:gd name="connsiteX3" fmla="*/ 0 w 9906000"/>
              <a:gd name="connsiteY3" fmla="*/ 6858000 h 6858000"/>
              <a:gd name="connsiteX4" fmla="*/ 0 w 9906000"/>
              <a:gd name="connsiteY4" fmla="*/ 0 h 6858000"/>
              <a:gd name="connsiteX0" fmla="*/ 0 w 9906000"/>
              <a:gd name="connsiteY0" fmla="*/ 0 h 6858000"/>
              <a:gd name="connsiteX1" fmla="*/ 9906000 w 9906000"/>
              <a:gd name="connsiteY1" fmla="*/ 0 h 6858000"/>
              <a:gd name="connsiteX2" fmla="*/ 5089782 w 9906000"/>
              <a:gd name="connsiteY2" fmla="*/ 3098169 h 6858000"/>
              <a:gd name="connsiteX3" fmla="*/ 0 w 9906000"/>
              <a:gd name="connsiteY3" fmla="*/ 6858000 h 6858000"/>
              <a:gd name="connsiteX4" fmla="*/ 0 w 9906000"/>
              <a:gd name="connsiteY4" fmla="*/ 0 h 6858000"/>
              <a:gd name="connsiteX0" fmla="*/ 0 w 9906000"/>
              <a:gd name="connsiteY0" fmla="*/ 0 h 6858000"/>
              <a:gd name="connsiteX1" fmla="*/ 9906000 w 9906000"/>
              <a:gd name="connsiteY1" fmla="*/ 0 h 6858000"/>
              <a:gd name="connsiteX2" fmla="*/ 0 w 9906000"/>
              <a:gd name="connsiteY2" fmla="*/ 6858000 h 6858000"/>
              <a:gd name="connsiteX3" fmla="*/ 0 w 9906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6858000">
                <a:moveTo>
                  <a:pt x="0" y="0"/>
                </a:moveTo>
                <a:lnTo>
                  <a:pt x="9906000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C4C4129-4A8C-4351-892E-F9CBDFB88A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"/>
          <a:stretch/>
        </p:blipFill>
        <p:spPr>
          <a:xfrm>
            <a:off x="2" y="106400"/>
            <a:ext cx="5387110" cy="37236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29D105-D4C8-4C83-8D5A-D8923584562A}"/>
              </a:ext>
            </a:extLst>
          </p:cNvPr>
          <p:cNvSpPr txBox="1"/>
          <p:nvPr/>
        </p:nvSpPr>
        <p:spPr>
          <a:xfrm>
            <a:off x="1173488" y="1813641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배고파 진행일정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AC7417-210F-4801-8C0E-9C4BF862EC9D}"/>
              </a:ext>
            </a:extLst>
          </p:cNvPr>
          <p:cNvSpPr txBox="1"/>
          <p:nvPr/>
        </p:nvSpPr>
        <p:spPr>
          <a:xfrm>
            <a:off x="1379018" y="3052536"/>
            <a:ext cx="32993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6</a:t>
            </a:r>
            <a:r>
              <a:rPr lang="ko-KR" altLang="en-US" sz="16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월 </a:t>
            </a:r>
            <a:r>
              <a:rPr lang="en-US" altLang="ko-KR" sz="16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: </a:t>
            </a:r>
            <a:r>
              <a:rPr lang="ko-KR" altLang="en-US" sz="16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강호동 배고파 전속모델 계약</a:t>
            </a:r>
            <a:endParaRPr lang="en-US" altLang="ko-KR" sz="1600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7</a:t>
            </a:r>
            <a:r>
              <a:rPr lang="ko-KR" altLang="en-US" sz="16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월 </a:t>
            </a:r>
            <a:r>
              <a:rPr lang="en-US" altLang="ko-KR" sz="16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: CF</a:t>
            </a:r>
            <a:r>
              <a:rPr lang="ko-KR" altLang="en-US" sz="16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촬영</a:t>
            </a:r>
            <a:r>
              <a:rPr lang="en-US" altLang="ko-KR" sz="16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, </a:t>
            </a:r>
            <a:r>
              <a:rPr lang="ko-KR" altLang="en-US" sz="16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가맹점영업</a:t>
            </a:r>
            <a:endParaRPr lang="en-US" altLang="ko-KR" sz="1600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8</a:t>
            </a:r>
            <a:r>
              <a:rPr lang="ko-KR" altLang="en-US" sz="16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월</a:t>
            </a:r>
            <a:r>
              <a:rPr lang="en-US" altLang="ko-KR" sz="16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:  </a:t>
            </a:r>
            <a:r>
              <a:rPr lang="ko-KR" altLang="en-US" sz="16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가맹점 등록영업</a:t>
            </a:r>
            <a:endParaRPr lang="en-US" altLang="ko-KR" sz="1600" dirty="0" smtClean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10</a:t>
            </a:r>
            <a:r>
              <a:rPr lang="ko-KR" altLang="en-US" sz="16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월 </a:t>
            </a:r>
            <a:r>
              <a:rPr lang="en-US" altLang="ko-KR" sz="16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: </a:t>
            </a:r>
            <a:r>
              <a:rPr lang="ko-KR" altLang="en-US" sz="16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배고파 마케팅 시작 </a:t>
            </a:r>
            <a:endParaRPr lang="en-US" altLang="ko-KR" sz="1600" dirty="0" smtClean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0" y="1769985"/>
            <a:ext cx="2727912" cy="50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0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031873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마케팅 진행 상황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0076" y="1219200"/>
            <a:ext cx="8543925" cy="5422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000" dirty="0" smtClean="0"/>
              <a:t>1.</a:t>
            </a:r>
            <a:r>
              <a:rPr lang="ko-KR" altLang="en-US" sz="2000" dirty="0" err="1" smtClean="0"/>
              <a:t>논현역</a:t>
            </a:r>
            <a:r>
              <a:rPr lang="ko-KR" altLang="en-US" sz="2000" dirty="0" smtClean="0"/>
              <a:t> 사거리 </a:t>
            </a:r>
            <a:r>
              <a:rPr lang="en-US" altLang="ko-KR" sz="2000" dirty="0" smtClean="0"/>
              <a:t>1~3</a:t>
            </a:r>
            <a:r>
              <a:rPr lang="ko-KR" altLang="en-US" sz="2000" dirty="0" smtClean="0"/>
              <a:t>층 전관 배고파스튜디오 오픈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각종 </a:t>
            </a:r>
            <a:r>
              <a:rPr lang="ko-KR" altLang="en-US" sz="2000" dirty="0" err="1" smtClean="0"/>
              <a:t>영상물제작</a:t>
            </a:r>
            <a:r>
              <a:rPr lang="ko-KR" altLang="en-US" sz="2000" dirty="0" smtClean="0"/>
              <a:t> 송출</a:t>
            </a:r>
            <a:r>
              <a:rPr lang="en-US" altLang="ko-KR" sz="2000" dirty="0"/>
              <a:t>,</a:t>
            </a:r>
            <a:r>
              <a:rPr lang="en-US" altLang="ko-KR" sz="2000" dirty="0" smtClean="0"/>
              <a:t> 1</a:t>
            </a:r>
            <a:r>
              <a:rPr lang="ko-KR" altLang="en-US" sz="2000" dirty="0" smtClean="0"/>
              <a:t>인 </a:t>
            </a:r>
            <a:r>
              <a:rPr lang="ko-KR" altLang="en-US" sz="2000" dirty="0" err="1" smtClean="0"/>
              <a:t>미디어방송</a:t>
            </a:r>
            <a:r>
              <a:rPr lang="en-US" altLang="ko-KR" sz="2000" dirty="0"/>
              <a:t>,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유튜브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아프리카</a:t>
            </a:r>
            <a:r>
              <a:rPr lang="en-US" altLang="ko-KR" sz="2000" dirty="0" smtClean="0"/>
              <a:t>TV,  </a:t>
            </a:r>
            <a:r>
              <a:rPr lang="ko-KR" altLang="en-US" sz="2000" dirty="0" err="1" smtClean="0"/>
              <a:t>틱톡</a:t>
            </a:r>
            <a:r>
              <a:rPr lang="ko-KR" altLang="en-US" sz="2000" dirty="0" smtClean="0"/>
              <a:t> 광고 등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공공장소에 </a:t>
            </a:r>
            <a:r>
              <a:rPr lang="ko-KR" altLang="en-US" sz="2000" dirty="0" err="1" smtClean="0"/>
              <a:t>거지복장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연예인 </a:t>
            </a:r>
            <a:r>
              <a:rPr lang="en-US" altLang="ko-KR" sz="2000" dirty="0" smtClean="0"/>
              <a:t>20</a:t>
            </a:r>
            <a:r>
              <a:rPr lang="ko-KR" altLang="en-US" sz="2000" dirty="0" smtClean="0"/>
              <a:t>여명 투입 홍보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그동안 인기있었던 </a:t>
            </a:r>
            <a:r>
              <a:rPr lang="ko-KR" altLang="en-US" sz="2000" dirty="0" err="1" smtClean="0"/>
              <a:t>영화및</a:t>
            </a:r>
            <a:r>
              <a:rPr lang="ko-KR" altLang="en-US" sz="2000" dirty="0" smtClean="0"/>
              <a:t> 막장 드라마 </a:t>
            </a:r>
            <a:r>
              <a:rPr lang="ko-KR" altLang="en-US" sz="2000" dirty="0" err="1" smtClean="0"/>
              <a:t>패러디해서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입점업체</a:t>
            </a:r>
            <a:r>
              <a:rPr lang="ko-KR" altLang="en-US" sz="2000" dirty="0" smtClean="0"/>
              <a:t> 홍보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 - </a:t>
            </a:r>
            <a:r>
              <a:rPr lang="ko-KR" altLang="en-US" sz="2000" dirty="0" smtClean="0"/>
              <a:t>오늘 </a:t>
            </a:r>
            <a:r>
              <a:rPr lang="ko-KR" altLang="en-US" sz="2000" dirty="0" err="1" smtClean="0"/>
              <a:t>훌랄라치킨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주문시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990</a:t>
            </a:r>
            <a:r>
              <a:rPr lang="ko-KR" altLang="en-US" sz="2000" dirty="0" smtClean="0"/>
              <a:t>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커피에 </a:t>
            </a:r>
            <a:r>
              <a:rPr lang="ko-KR" altLang="en-US" sz="2000" dirty="0" err="1" smtClean="0"/>
              <a:t>반하다에서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커피주문시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100</a:t>
            </a:r>
            <a:r>
              <a:rPr lang="ko-KR" altLang="en-US" sz="2000" dirty="0" smtClean="0"/>
              <a:t>원 홍보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    (</a:t>
            </a:r>
            <a:r>
              <a:rPr lang="ko-KR" altLang="en-US" sz="2000" dirty="0" smtClean="0"/>
              <a:t>이벤트 예시</a:t>
            </a:r>
            <a:r>
              <a:rPr lang="en-US" altLang="ko-KR" sz="2000" dirty="0" smtClean="0"/>
              <a:t>)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 smtClean="0"/>
              <a:t> - </a:t>
            </a:r>
            <a:r>
              <a:rPr lang="ko-KR" altLang="en-US" sz="2000" dirty="0" err="1" smtClean="0"/>
              <a:t>입점업체</a:t>
            </a:r>
            <a:r>
              <a:rPr lang="ko-KR" altLang="en-US" sz="2000" dirty="0" smtClean="0"/>
              <a:t> 매장에서 </a:t>
            </a:r>
            <a:r>
              <a:rPr lang="ko-KR" altLang="en-US" sz="2000" dirty="0" err="1" smtClean="0"/>
              <a:t>토크쇼진행</a:t>
            </a:r>
            <a:r>
              <a:rPr lang="ko-KR" altLang="en-US" sz="2000" dirty="0" smtClean="0"/>
              <a:t> 및 </a:t>
            </a:r>
            <a:r>
              <a:rPr lang="ko-KR" altLang="en-US" sz="2000" dirty="0" err="1" smtClean="0"/>
              <a:t>가수초대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고객과 대화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노래듣기</a:t>
            </a:r>
            <a:r>
              <a:rPr lang="en-US" altLang="ko-KR" sz="2000" dirty="0" smtClean="0"/>
              <a:t>,</a:t>
            </a:r>
          </a:p>
          <a:p>
            <a:pPr marL="0" indent="0">
              <a:buNone/>
            </a:pPr>
            <a:r>
              <a:rPr lang="en-US" altLang="ko-KR" sz="2000" dirty="0"/>
              <a:t>  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음식주문</a:t>
            </a:r>
            <a:r>
              <a:rPr lang="ko-KR" altLang="en-US" sz="2000" dirty="0" smtClean="0"/>
              <a:t> 등</a:t>
            </a:r>
            <a:r>
              <a:rPr lang="en-US" altLang="ko-KR" sz="2000" dirty="0" smtClean="0"/>
              <a:t> (</a:t>
            </a:r>
            <a:r>
              <a:rPr lang="ko-KR" altLang="en-US" sz="2000" dirty="0" smtClean="0"/>
              <a:t>배고파 전액 부담</a:t>
            </a:r>
            <a:r>
              <a:rPr lang="en-US" altLang="ko-KR" sz="2000" dirty="0" smtClean="0"/>
              <a:t>)</a:t>
            </a:r>
          </a:p>
          <a:p>
            <a:pPr marL="0" indent="0">
              <a:buNone/>
            </a:pP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2.4</a:t>
            </a:r>
            <a:r>
              <a:rPr lang="ko-KR" altLang="en-US" sz="2000" dirty="0" smtClean="0"/>
              <a:t>월부터 </a:t>
            </a:r>
            <a:r>
              <a:rPr lang="ko-KR" altLang="en-US" sz="2000" dirty="0" smtClean="0"/>
              <a:t>버스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지하철</a:t>
            </a:r>
            <a:r>
              <a:rPr lang="en-US" altLang="ko-KR" sz="2000" dirty="0" smtClean="0"/>
              <a:t>, TV </a:t>
            </a:r>
            <a:r>
              <a:rPr lang="ko-KR" altLang="en-US" sz="2000" dirty="0" smtClean="0"/>
              <a:t>광고 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3.6</a:t>
            </a:r>
            <a:r>
              <a:rPr lang="ko-KR" altLang="en-US" sz="2000" dirty="0" smtClean="0"/>
              <a:t>개월에 걸쳐 </a:t>
            </a:r>
            <a:r>
              <a:rPr lang="en-US" altLang="ko-KR" sz="2000" dirty="0" smtClean="0"/>
              <a:t>200</a:t>
            </a:r>
            <a:r>
              <a:rPr lang="ko-KR" altLang="en-US" sz="2000" dirty="0" smtClean="0"/>
              <a:t>억을 투입해서 대대적인 마케팅 진행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412417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7" y="0"/>
            <a:ext cx="8543925" cy="1371600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프랜차이즈 프로모션 예시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7" y="1028700"/>
            <a:ext cx="8543925" cy="558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★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출시</a:t>
            </a:r>
            <a:r>
              <a:rPr lang="en-US" altLang="ko-KR" dirty="0" smtClean="0"/>
              <a:t>~</a:t>
            </a:r>
            <a:r>
              <a:rPr lang="ko-KR" altLang="en-US" dirty="0" smtClean="0"/>
              <a:t> </a:t>
            </a:r>
            <a:r>
              <a:rPr lang="en-US" altLang="ko-KR" dirty="0"/>
              <a:t>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일까지 </a:t>
            </a:r>
            <a:r>
              <a:rPr lang="ko-KR" altLang="en-US" dirty="0" err="1" smtClean="0"/>
              <a:t>무료사용</a:t>
            </a:r>
            <a:r>
              <a:rPr lang="ko-KR" altLang="en-US" dirty="0" smtClean="0"/>
              <a:t>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★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1</a:t>
            </a:r>
            <a:r>
              <a:rPr lang="ko-KR" altLang="en-US" dirty="0" smtClean="0"/>
              <a:t> </a:t>
            </a:r>
            <a:r>
              <a:rPr lang="en-US" altLang="ko-KR" dirty="0" smtClean="0"/>
              <a:t>: 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 </a:t>
            </a:r>
            <a:r>
              <a:rPr lang="ko-KR" altLang="en-US" dirty="0" err="1" smtClean="0"/>
              <a:t>유료화이후</a:t>
            </a:r>
            <a:r>
              <a:rPr lang="ko-KR" altLang="en-US" dirty="0" smtClean="0"/>
              <a:t> 월 이용료</a:t>
            </a:r>
            <a:r>
              <a:rPr lang="en-US" altLang="ko-KR" dirty="0" smtClean="0"/>
              <a:t>33,000</a:t>
            </a:r>
            <a:r>
              <a:rPr lang="ko-KR" altLang="en-US" dirty="0" smtClean="0"/>
              <a:t>원 가격조정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 : </a:t>
            </a:r>
            <a:r>
              <a:rPr lang="ko-KR" altLang="en-US" dirty="0" err="1" smtClean="0"/>
              <a:t>할인행사때</a:t>
            </a:r>
            <a:r>
              <a:rPr lang="ko-KR" altLang="en-US" dirty="0" smtClean="0"/>
              <a:t> 비용 </a:t>
            </a:r>
            <a:r>
              <a:rPr lang="en-US" altLang="ko-KR" dirty="0" smtClean="0"/>
              <a:t>50%</a:t>
            </a:r>
            <a:r>
              <a:rPr lang="ko-KR" altLang="en-US" dirty="0" smtClean="0"/>
              <a:t>지급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3 : 1+1 </a:t>
            </a:r>
            <a:r>
              <a:rPr lang="ko-KR" altLang="en-US" dirty="0" err="1" smtClean="0"/>
              <a:t>행사시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마리 규모에 맞게 기부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4 : </a:t>
            </a:r>
            <a:r>
              <a:rPr lang="ko-KR" altLang="en-US" dirty="0" smtClean="0"/>
              <a:t>입점한 매장이 추후 추가 </a:t>
            </a:r>
            <a:r>
              <a:rPr lang="ko-KR" altLang="en-US" dirty="0" err="1" smtClean="0"/>
              <a:t>매장입점시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   </a:t>
            </a:r>
            <a:r>
              <a:rPr lang="ko-KR" altLang="en-US" dirty="0" err="1" smtClean="0"/>
              <a:t>깃발당</a:t>
            </a:r>
            <a:r>
              <a:rPr lang="ko-KR" altLang="en-US" dirty="0" smtClean="0"/>
              <a:t> </a:t>
            </a:r>
            <a:r>
              <a:rPr lang="en-US" altLang="ko-KR" dirty="0" smtClean="0"/>
              <a:t>33,000</a:t>
            </a:r>
            <a:r>
              <a:rPr lang="ko-KR" altLang="en-US" dirty="0" smtClean="0"/>
              <a:t>원 </a:t>
            </a:r>
            <a:r>
              <a:rPr lang="ko-KR" altLang="en-US" dirty="0" err="1" smtClean="0"/>
              <a:t>가격적용</a:t>
            </a: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→100</a:t>
            </a:r>
            <a:r>
              <a:rPr lang="ko-KR" altLang="en-US" dirty="0" smtClean="0"/>
              <a:t>개미만 프랜차이즈 </a:t>
            </a:r>
            <a:r>
              <a:rPr lang="ko-KR" altLang="en-US" dirty="0" err="1" smtClean="0"/>
              <a:t>입점시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1.4</a:t>
            </a:r>
            <a:r>
              <a:rPr lang="ko-KR" altLang="en-US" dirty="0" smtClean="0"/>
              <a:t>번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→100</a:t>
            </a:r>
            <a:r>
              <a:rPr lang="ko-KR" altLang="en-US" dirty="0" err="1" smtClean="0"/>
              <a:t>개이상</a:t>
            </a:r>
            <a:r>
              <a:rPr lang="ko-KR" altLang="en-US" dirty="0" smtClean="0"/>
              <a:t> 프랜차이즈 </a:t>
            </a:r>
            <a:r>
              <a:rPr lang="ko-KR" altLang="en-US" dirty="0" err="1" smtClean="0"/>
              <a:t>입점시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1.2.3.4</a:t>
            </a:r>
            <a:r>
              <a:rPr lang="ko-KR" altLang="en-US" dirty="0" smtClean="0"/>
              <a:t>번 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세부사항은 </a:t>
            </a:r>
            <a:r>
              <a:rPr lang="ko-KR" altLang="en-US" dirty="0" err="1" smtClean="0"/>
              <a:t>계약시</a:t>
            </a:r>
            <a:r>
              <a:rPr lang="ko-KR" altLang="en-US" dirty="0" smtClean="0"/>
              <a:t> 협의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00261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4200" y="939602"/>
            <a:ext cx="8640763" cy="838398"/>
          </a:xfrm>
        </p:spPr>
        <p:txBody>
          <a:bodyPr>
            <a:normAutofit/>
          </a:bodyPr>
          <a:lstStyle/>
          <a:p>
            <a:r>
              <a:rPr lang="ko-KR" altLang="en-US" sz="2925" dirty="0" smtClean="0"/>
              <a:t>배고파 </a:t>
            </a:r>
            <a:r>
              <a:rPr lang="ko-KR" altLang="en-US" sz="2925" dirty="0" err="1"/>
              <a:t>배달앱과</a:t>
            </a:r>
            <a:r>
              <a:rPr lang="ko-KR" altLang="en-US" sz="2925" dirty="0"/>
              <a:t> 타 앱과의 </a:t>
            </a:r>
            <a:r>
              <a:rPr lang="ko-KR" altLang="en-US" sz="2925" dirty="0" smtClean="0"/>
              <a:t>차이점 </a:t>
            </a:r>
            <a:endParaRPr lang="ko-KR" altLang="en-US" sz="2925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778000"/>
            <a:ext cx="8543925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/>
              <a:t>*</a:t>
            </a:r>
            <a:r>
              <a:rPr lang="ko-KR" altLang="en-US" dirty="0" smtClean="0"/>
              <a:t>누구나 </a:t>
            </a:r>
            <a:r>
              <a:rPr lang="ko-KR" altLang="en-US" dirty="0" err="1" smtClean="0"/>
              <a:t>앱설치시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3000p </a:t>
            </a:r>
            <a:r>
              <a:rPr lang="ko-KR" altLang="en-US" dirty="0" smtClean="0"/>
              <a:t>지급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*</a:t>
            </a:r>
            <a:r>
              <a:rPr lang="ko-KR" altLang="en-US" dirty="0" err="1" smtClean="0"/>
              <a:t>추천시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1000p</a:t>
            </a:r>
            <a:r>
              <a:rPr lang="ko-KR" altLang="en-US" dirty="0" smtClean="0"/>
              <a:t>지급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*</a:t>
            </a:r>
            <a:r>
              <a:rPr lang="ko-KR" altLang="en-US" dirty="0" smtClean="0"/>
              <a:t>추천한 고객이 최초 </a:t>
            </a:r>
            <a:r>
              <a:rPr lang="ko-KR" altLang="en-US" dirty="0" err="1" smtClean="0"/>
              <a:t>음식주문시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음식가격의</a:t>
            </a:r>
            <a:r>
              <a:rPr lang="en-US" altLang="ko-KR" dirty="0" smtClean="0"/>
              <a:t>10%</a:t>
            </a:r>
            <a:r>
              <a:rPr lang="ko-KR" altLang="en-US" dirty="0" smtClean="0"/>
              <a:t>지급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*</a:t>
            </a:r>
            <a:r>
              <a:rPr lang="ko-KR" altLang="en-US" dirty="0" err="1" smtClean="0"/>
              <a:t>음식주문한</a:t>
            </a:r>
            <a:r>
              <a:rPr lang="ko-KR" altLang="en-US" dirty="0" smtClean="0"/>
              <a:t> 고객에게 </a:t>
            </a:r>
            <a:r>
              <a:rPr lang="ko-KR" altLang="en-US" dirty="0" err="1" smtClean="0"/>
              <a:t>아이템지급</a:t>
            </a:r>
            <a:r>
              <a:rPr lang="en-US" altLang="ko-KR" dirty="0" smtClean="0"/>
              <a:t> – </a:t>
            </a:r>
            <a:r>
              <a:rPr lang="ko-KR" altLang="en-US" dirty="0" err="1" smtClean="0"/>
              <a:t>보유수량에</a:t>
            </a:r>
            <a:r>
              <a:rPr lang="ko-KR" altLang="en-US" dirty="0" smtClean="0"/>
              <a:t> 따라   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회사의 이익금 지급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*</a:t>
            </a:r>
            <a:r>
              <a:rPr lang="ko-KR" altLang="en-US" dirty="0" err="1" smtClean="0"/>
              <a:t>메뉴판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검색시</a:t>
            </a:r>
            <a:r>
              <a:rPr lang="ko-KR" altLang="en-US" dirty="0" smtClean="0"/>
              <a:t> 포인트 적립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*</a:t>
            </a:r>
            <a:r>
              <a:rPr lang="ko-KR" altLang="en-US" dirty="0" err="1" smtClean="0"/>
              <a:t>무료충전소</a:t>
            </a:r>
            <a:r>
              <a:rPr lang="ko-KR" altLang="en-US" dirty="0" smtClean="0"/>
              <a:t> 신설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국내 굴지의 프랜차이즈 </a:t>
            </a:r>
            <a:r>
              <a:rPr lang="en-US" altLang="ko-KR" dirty="0" smtClean="0"/>
              <a:t>200</a:t>
            </a:r>
            <a:r>
              <a:rPr lang="ko-KR" altLang="en-US" dirty="0" smtClean="0"/>
              <a:t>여개 업체 </a:t>
            </a:r>
            <a:r>
              <a:rPr lang="ko-KR" altLang="en-US" dirty="0" err="1" smtClean="0"/>
              <a:t>광고검색시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최고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만</a:t>
            </a:r>
            <a:r>
              <a:rPr lang="en-US" altLang="ko-KR" dirty="0" smtClean="0"/>
              <a:t>P </a:t>
            </a:r>
            <a:r>
              <a:rPr lang="ko-KR" altLang="en-US" dirty="0" smtClean="0"/>
              <a:t>적립</a:t>
            </a:r>
            <a:r>
              <a:rPr lang="en-US" altLang="ko-KR" dirty="0" smtClean="0"/>
              <a:t> → </a:t>
            </a:r>
            <a:r>
              <a:rPr lang="ko-KR" altLang="en-US" dirty="0" err="1" smtClean="0"/>
              <a:t>음식주문</a:t>
            </a:r>
            <a:r>
              <a:rPr lang="ko-KR" altLang="en-US" dirty="0" smtClean="0"/>
              <a:t> 및 포인트 선물하기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5981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FBD6D4-FECB-4953-913B-0C38C5B2194E}"/>
              </a:ext>
            </a:extLst>
          </p:cNvPr>
          <p:cNvSpPr txBox="1"/>
          <p:nvPr/>
        </p:nvSpPr>
        <p:spPr>
          <a:xfrm>
            <a:off x="3976640" y="6243581"/>
            <a:ext cx="1952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support@baegofa.co.kr</a:t>
            </a:r>
            <a:endParaRPr lang="ko-KR" altLang="en-US" sz="1200" dirty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01EB3-771F-4BE6-BC9C-3BF8BB4B1948}"/>
              </a:ext>
            </a:extLst>
          </p:cNvPr>
          <p:cNvSpPr txBox="1"/>
          <p:nvPr/>
        </p:nvSpPr>
        <p:spPr>
          <a:xfrm>
            <a:off x="3510140" y="2456295"/>
            <a:ext cx="2885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spc="-150">
                <a:latin typeface="고도 M" panose="02000503000000020004" pitchFamily="2" charset="-127"/>
                <a:ea typeface="고도 M" panose="02000503000000020004" pitchFamily="2" charset="-127"/>
              </a:rPr>
              <a:t>감사합니다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000" y="4559300"/>
            <a:ext cx="618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주</a:t>
            </a:r>
            <a:r>
              <a:rPr lang="en-US" altLang="ko-KR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)</a:t>
            </a:r>
            <a:r>
              <a:rPr lang="ko-KR" altLang="en-US" dirty="0" err="1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비씨디플랫폼</a:t>
            </a:r>
            <a:endParaRPr lang="en-US" altLang="ko-KR" dirty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  <a:p>
            <a:pPr algn="l"/>
            <a:endParaRPr lang="en-US" altLang="ko-KR" dirty="0" smtClean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  <a:p>
            <a:pPr algn="l"/>
            <a:r>
              <a:rPr lang="ko-KR" altLang="en-US" dirty="0" err="1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입점담당</a:t>
            </a:r>
            <a:r>
              <a:rPr lang="ko-KR" altLang="en-US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 </a:t>
            </a:r>
            <a:r>
              <a:rPr lang="ko-KR" altLang="en-US" dirty="0" err="1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대전지사장</a:t>
            </a:r>
            <a:r>
              <a:rPr lang="ko-KR" altLang="en-US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 </a:t>
            </a:r>
            <a:r>
              <a:rPr lang="en-US" altLang="ko-KR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: </a:t>
            </a:r>
            <a:r>
              <a:rPr lang="ko-KR" altLang="en-US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 </a:t>
            </a:r>
            <a:r>
              <a:rPr lang="ko-KR" altLang="en-US" dirty="0" err="1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안진권</a:t>
            </a:r>
            <a:r>
              <a:rPr lang="ko-KR" altLang="en-US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 </a:t>
            </a:r>
            <a:r>
              <a:rPr lang="en-US" altLang="ko-KR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C.P. 010 – 8223 - 6531</a:t>
            </a:r>
            <a:endParaRPr lang="ko-KR" altLang="en-US" dirty="0" smtClean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881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B45CED4-7A30-44BF-B49F-DE14F0C21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"/>
          <a:stretch/>
        </p:blipFill>
        <p:spPr>
          <a:xfrm>
            <a:off x="0" y="-5667"/>
            <a:ext cx="9905999" cy="6863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8E3097-0537-4D19-9D00-3FB1625523E0}"/>
              </a:ext>
            </a:extLst>
          </p:cNvPr>
          <p:cNvSpPr txBox="1"/>
          <p:nvPr/>
        </p:nvSpPr>
        <p:spPr>
          <a:xfrm>
            <a:off x="1233561" y="3730710"/>
            <a:ext cx="858600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광고보고</a:t>
            </a:r>
            <a:r>
              <a:rPr lang="en-US" altLang="ko-KR" sz="3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</a:t>
            </a:r>
            <a:r>
              <a:rPr lang="ko-KR" altLang="en-US" sz="3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현금적립</a:t>
            </a:r>
            <a:r>
              <a:rPr lang="en-US" altLang="ko-KR" sz="3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!! </a:t>
            </a:r>
            <a:r>
              <a:rPr lang="ko-KR" altLang="en-US" sz="3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주문하면 아이템이 채굴</a:t>
            </a:r>
            <a:r>
              <a:rPr lang="en-US" altLang="ko-KR" sz="3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!!!</a:t>
            </a:r>
          </a:p>
          <a:p>
            <a:endParaRPr lang="en-US" altLang="ko-KR" sz="3200" dirty="0" smtClean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r>
              <a:rPr lang="ko-KR" altLang="en-US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</a:t>
            </a:r>
            <a:r>
              <a:rPr lang="en-US" altLang="ko-KR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“</a:t>
            </a:r>
            <a:r>
              <a:rPr lang="ko-KR" altLang="en-US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배고파</a:t>
            </a:r>
            <a:r>
              <a:rPr lang="en-US" altLang="ko-KR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” </a:t>
            </a:r>
            <a:r>
              <a:rPr lang="ko-KR" altLang="en-US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에서 광고를 보면 현금이 적립되고</a:t>
            </a:r>
            <a:r>
              <a:rPr lang="en-US" altLang="ko-KR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,</a:t>
            </a:r>
            <a:r>
              <a:rPr lang="ko-KR" altLang="en-US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적립된 현금으로 주문하면 </a:t>
            </a:r>
            <a:endParaRPr lang="en-US" altLang="ko-KR" dirty="0" smtClean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r>
              <a:rPr lang="en-US" altLang="ko-KR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</a:t>
            </a:r>
            <a:r>
              <a:rPr lang="en-US" altLang="ko-KR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</a:t>
            </a:r>
            <a:r>
              <a:rPr lang="ko-KR" altLang="en-US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아이템이 채굴되며</a:t>
            </a:r>
            <a:r>
              <a:rPr lang="en-US" altLang="ko-KR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,</a:t>
            </a:r>
            <a:r>
              <a:rPr lang="ko-KR" altLang="en-US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보유 아이템의 수에 따라 매일 </a:t>
            </a:r>
            <a:r>
              <a:rPr lang="en-US" altLang="ko-KR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“</a:t>
            </a:r>
            <a:r>
              <a:rPr lang="ko-KR" altLang="en-US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배고파</a:t>
            </a:r>
            <a:r>
              <a:rPr lang="en-US" altLang="ko-KR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”</a:t>
            </a:r>
            <a:r>
              <a:rPr lang="ko-KR" altLang="en-US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의 수익의 </a:t>
            </a:r>
            <a:r>
              <a:rPr lang="en-US" altLang="ko-KR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50%</a:t>
            </a:r>
            <a:r>
              <a:rPr lang="ko-KR" altLang="en-US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가 적립</a:t>
            </a:r>
            <a:r>
              <a:rPr lang="en-US" altLang="ko-KR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.</a:t>
            </a:r>
          </a:p>
          <a:p>
            <a:pPr algn="ctr"/>
            <a:endParaRPr lang="en-US" altLang="ko-KR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endParaRPr lang="en-US" altLang="ko-KR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69" y="1242949"/>
            <a:ext cx="2766060" cy="1742065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2484120" y="2977394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09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AB45CED4-7A30-44BF-B49F-DE14F0C21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"/>
          <a:stretch/>
        </p:blipFill>
        <p:spPr>
          <a:xfrm>
            <a:off x="1" y="-5668"/>
            <a:ext cx="9905999" cy="68636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3B6F889-7F97-486E-AA59-2047C5636531}"/>
              </a:ext>
            </a:extLst>
          </p:cNvPr>
          <p:cNvSpPr txBox="1"/>
          <p:nvPr/>
        </p:nvSpPr>
        <p:spPr>
          <a:xfrm>
            <a:off x="1462084" y="1434711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국내 </a:t>
            </a:r>
            <a:r>
              <a:rPr lang="ko-KR" altLang="en-US" sz="3200" spc="-150" dirty="0" err="1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배달앱</a:t>
            </a:r>
            <a:r>
              <a:rPr lang="ko-KR" altLang="en-US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 시장</a:t>
            </a:r>
            <a:endParaRPr lang="ko-KR" altLang="en-US" sz="3200" spc="-150" dirty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8272C1A6-47D1-466A-8016-4CAC0EBB9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89854"/>
              </p:ext>
            </p:extLst>
          </p:nvPr>
        </p:nvGraphicFramePr>
        <p:xfrm>
          <a:off x="1487922" y="2415803"/>
          <a:ext cx="7003768" cy="2595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25168">
                  <a:extLst>
                    <a:ext uri="{9D8B030D-6E8A-4147-A177-3AD203B41FA5}">
                      <a16:colId xmlns:a16="http://schemas.microsoft.com/office/drawing/2014/main" val="1423935923"/>
                    </a:ext>
                  </a:extLst>
                </a:gridCol>
                <a:gridCol w="2839300">
                  <a:extLst>
                    <a:ext uri="{9D8B030D-6E8A-4147-A177-3AD203B41FA5}">
                      <a16:colId xmlns:a16="http://schemas.microsoft.com/office/drawing/2014/main" val="687906624"/>
                    </a:ext>
                  </a:extLst>
                </a:gridCol>
                <a:gridCol w="2839300">
                  <a:extLst>
                    <a:ext uri="{9D8B030D-6E8A-4147-A177-3AD203B41FA5}">
                      <a16:colId xmlns:a16="http://schemas.microsoft.com/office/drawing/2014/main" val="2102709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구분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우아한 형제들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알피지</a:t>
                      </a:r>
                      <a:r>
                        <a:rPr lang="ko-KR" altLang="en-US" dirty="0"/>
                        <a:t> 코리아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5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/>
                        <a:t>어플명</a:t>
                      </a:r>
                      <a:endParaRPr lang="en-US" altLang="ko-K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/>
                        <a:t>배달의 민족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/>
                        <a:t>요기요</a:t>
                      </a:r>
                      <a:r>
                        <a:rPr lang="en-US" altLang="ko-KR" sz="1400"/>
                        <a:t>, </a:t>
                      </a:r>
                      <a:r>
                        <a:rPr lang="ko-KR" altLang="en-US" sz="1400"/>
                        <a:t>배달통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996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/>
                        <a:t>대표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/>
                        <a:t>김봉진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/>
                        <a:t>강신봉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69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/>
                        <a:t>직원수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1000</a:t>
                      </a:r>
                      <a:r>
                        <a:rPr lang="ko-KR" altLang="en-US" sz="1400" dirty="0"/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450</a:t>
                      </a:r>
                      <a:r>
                        <a:rPr lang="ko-KR" altLang="en-US" sz="1400" dirty="0"/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51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/>
                        <a:t>시장점유율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55%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/>
                        <a:t>요기요 </a:t>
                      </a:r>
                      <a:r>
                        <a:rPr lang="en-US" altLang="ko-KR" sz="1400"/>
                        <a:t>35% / </a:t>
                      </a:r>
                      <a:r>
                        <a:rPr lang="ko-KR" altLang="en-US" sz="1400"/>
                        <a:t>배달통 </a:t>
                      </a:r>
                      <a:r>
                        <a:rPr lang="en-US" altLang="ko-KR" sz="1400"/>
                        <a:t>10%</a:t>
                      </a:r>
                      <a:endParaRPr lang="ko-KR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42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/>
                        <a:t>기업가치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   1.5</a:t>
                      </a:r>
                      <a:r>
                        <a:rPr lang="ko-KR" altLang="en-US" sz="1400" dirty="0" smtClean="0"/>
                        <a:t>조원</a:t>
                      </a:r>
                      <a:r>
                        <a:rPr lang="en-US" altLang="ko-KR" sz="1400" dirty="0" smtClean="0"/>
                        <a:t>( 2018</a:t>
                      </a:r>
                      <a:r>
                        <a:rPr lang="ko-KR" altLang="en-US" sz="1400" dirty="0" smtClean="0"/>
                        <a:t>년 </a:t>
                      </a:r>
                      <a:r>
                        <a:rPr lang="ko-KR" altLang="en-US" sz="1400" dirty="0"/>
                        <a:t>기준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4,000</a:t>
                      </a:r>
                      <a:r>
                        <a:rPr lang="ko-KR" altLang="en-US" sz="1400" dirty="0"/>
                        <a:t>억</a:t>
                      </a:r>
                      <a:r>
                        <a:rPr lang="en-US" altLang="ko-KR" sz="1400" dirty="0"/>
                        <a:t>(2016</a:t>
                      </a:r>
                      <a:r>
                        <a:rPr lang="ko-KR" altLang="en-US" sz="1400" dirty="0"/>
                        <a:t>년 기준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97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2017</a:t>
                      </a:r>
                      <a:r>
                        <a:rPr lang="ko-KR" altLang="en-US" sz="1400"/>
                        <a:t>년 매출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1,625</a:t>
                      </a:r>
                      <a:r>
                        <a:rPr lang="ko-KR" altLang="en-US" sz="1400"/>
                        <a:t>억</a:t>
                      </a:r>
                      <a:r>
                        <a:rPr lang="en-US" altLang="ko-KR" sz="1400"/>
                        <a:t>(217</a:t>
                      </a:r>
                      <a:r>
                        <a:rPr lang="ko-KR" altLang="en-US" sz="1400"/>
                        <a:t>억 흑자</a:t>
                      </a:r>
                      <a:r>
                        <a:rPr lang="en-US" altLang="ko-KR" sz="1400"/>
                        <a:t>)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9501117"/>
                  </a:ext>
                </a:extLst>
              </a:tr>
            </a:tbl>
          </a:graphicData>
        </a:graphic>
      </p:graphicFrame>
      <p:pic>
        <p:nvPicPr>
          <p:cNvPr id="5" name="Picture 10" descr="ë°°ë¬ì ëí ì´ë¯¸ì§ ê²ìê²°ê³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2155" y="1399038"/>
            <a:ext cx="984180" cy="656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216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AB45CED4-7A30-44BF-B49F-DE14F0C21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"/>
          <a:stretch/>
        </p:blipFill>
        <p:spPr>
          <a:xfrm>
            <a:off x="1" y="-9533"/>
            <a:ext cx="9905999" cy="68636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3B6F889-7F97-486E-AA59-2047C5636531}"/>
              </a:ext>
            </a:extLst>
          </p:cNvPr>
          <p:cNvSpPr txBox="1"/>
          <p:nvPr/>
        </p:nvSpPr>
        <p:spPr>
          <a:xfrm>
            <a:off x="1314166" y="1098534"/>
            <a:ext cx="2678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err="1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배달앱</a:t>
            </a:r>
            <a:r>
              <a:rPr lang="ko-KR" altLang="en-US" sz="3200" spc="-150" dirty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 </a:t>
            </a:r>
            <a:r>
              <a:rPr lang="ko-KR" altLang="en-US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의 특징</a:t>
            </a:r>
            <a:endParaRPr lang="ko-KR" altLang="en-US" sz="2400" spc="-150" dirty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9F112-406A-426E-9B4E-4084B17F5541}"/>
              </a:ext>
            </a:extLst>
          </p:cNvPr>
          <p:cNvSpPr txBox="1"/>
          <p:nvPr/>
        </p:nvSpPr>
        <p:spPr>
          <a:xfrm>
            <a:off x="1482878" y="4446193"/>
            <a:ext cx="75360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A</a:t>
            </a:r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고객은</a:t>
            </a:r>
            <a:endParaRPr lang="en-US" altLang="ko-KR" sz="1200" dirty="0" smtClean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endParaRPr lang="en-US" altLang="ko-KR" sz="1200" dirty="0" smtClean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</a:t>
            </a:r>
            <a:r>
              <a:rPr lang="en-US" altLang="ko-KR" sz="12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a</a:t>
            </a:r>
            <a:r>
              <a:rPr lang="ko-KR" altLang="en-US" sz="1200" dirty="0" err="1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배달앱</a:t>
            </a:r>
            <a:r>
              <a:rPr lang="en-US" altLang="ko-KR" sz="12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, b</a:t>
            </a:r>
            <a:r>
              <a:rPr lang="ko-KR" altLang="en-US" sz="1200" dirty="0" err="1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배달앱</a:t>
            </a:r>
            <a:r>
              <a:rPr lang="en-US" altLang="ko-KR" sz="12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, </a:t>
            </a:r>
            <a:r>
              <a:rPr lang="ko-KR" altLang="en-US" sz="1200" dirty="0" err="1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배고파등</a:t>
            </a:r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</a:t>
            </a:r>
            <a:r>
              <a:rPr lang="ko-KR" altLang="en-US" sz="12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어떤 </a:t>
            </a:r>
            <a:r>
              <a:rPr lang="ko-KR" altLang="en-US" sz="1200" dirty="0" err="1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배달앱으로</a:t>
            </a:r>
            <a:r>
              <a:rPr lang="ko-KR" altLang="en-US" sz="12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주문을 해도 똑같은 </a:t>
            </a:r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배달업소입니다</a:t>
            </a:r>
            <a:r>
              <a:rPr lang="en-US" altLang="ko-KR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.</a:t>
            </a:r>
          </a:p>
          <a:p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그러므로</a:t>
            </a:r>
            <a:r>
              <a:rPr lang="en-US" altLang="ko-KR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, </a:t>
            </a:r>
            <a:r>
              <a:rPr lang="ko-KR" altLang="en-US" sz="12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고객은 </a:t>
            </a:r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좀 </a:t>
            </a:r>
            <a:r>
              <a:rPr lang="ko-KR" altLang="en-US" sz="12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더 나은 혜택을 주는 </a:t>
            </a:r>
            <a:r>
              <a:rPr lang="ko-KR" altLang="en-US" sz="1200" dirty="0" err="1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배달앱을</a:t>
            </a:r>
            <a:r>
              <a:rPr lang="ko-KR" altLang="en-US" sz="12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선택합니다</a:t>
            </a:r>
            <a:r>
              <a:rPr lang="en-US" altLang="ko-KR" sz="12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.</a:t>
            </a:r>
          </a:p>
          <a:p>
            <a:endParaRPr lang="en-US" altLang="ko-KR" sz="1200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기존의 </a:t>
            </a:r>
            <a:r>
              <a:rPr lang="ko-KR" altLang="en-US" sz="1200" dirty="0" err="1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배달앱은</a:t>
            </a:r>
            <a:endParaRPr lang="en-US" altLang="ko-KR" sz="1200" dirty="0" smtClean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</a:t>
            </a:r>
            <a:endParaRPr lang="en-US" altLang="ko-KR" sz="1200" dirty="0" smtClean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배달책자를 </a:t>
            </a:r>
            <a:r>
              <a:rPr lang="ko-KR" altLang="en-US" sz="1200" dirty="0" err="1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모바일로</a:t>
            </a:r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구현 및 단순 연결 방식입니다</a:t>
            </a:r>
            <a:r>
              <a:rPr lang="en-US" altLang="ko-KR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.</a:t>
            </a:r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배고파는 고객이 주인인 공유 </a:t>
            </a:r>
            <a:r>
              <a:rPr lang="ko-KR" altLang="en-US" sz="1200" dirty="0" err="1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배달앱</a:t>
            </a:r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입니다</a:t>
            </a:r>
            <a:r>
              <a:rPr lang="en-US" altLang="ko-KR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.</a:t>
            </a:r>
          </a:p>
          <a:p>
            <a:endParaRPr lang="en-US" altLang="ko-KR" sz="1200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r>
              <a:rPr lang="ko-KR" altLang="en-US" sz="12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즉</a:t>
            </a:r>
            <a:r>
              <a:rPr lang="en-US" altLang="ko-KR" sz="12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, </a:t>
            </a:r>
            <a:r>
              <a:rPr lang="ko-KR" altLang="en-US" sz="1200" dirty="0" err="1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배고파의</a:t>
            </a:r>
            <a:r>
              <a:rPr lang="ko-KR" altLang="en-US" sz="12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</a:t>
            </a:r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광고를 보면 현금적립이 적립되고</a:t>
            </a:r>
            <a:r>
              <a:rPr lang="en-US" altLang="ko-KR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, </a:t>
            </a:r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주문하면 아이템이 채굴되며</a:t>
            </a:r>
            <a:r>
              <a:rPr lang="en-US" altLang="ko-KR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,  </a:t>
            </a:r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매일 </a:t>
            </a:r>
            <a:r>
              <a:rPr lang="ko-KR" altLang="en-US" sz="12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수익의 </a:t>
            </a:r>
            <a:r>
              <a:rPr lang="en-US" altLang="ko-KR" sz="12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50</a:t>
            </a:r>
            <a:r>
              <a:rPr lang="en-US" altLang="ko-KR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%</a:t>
            </a:r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가 적립됩니다</a:t>
            </a:r>
            <a:r>
              <a:rPr lang="en-US" altLang="ko-KR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.</a:t>
            </a:r>
            <a:r>
              <a:rPr lang="ko-KR" altLang="en-US" sz="12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</a:t>
            </a:r>
            <a:endParaRPr lang="en-US" altLang="ko-KR" sz="1200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97A6D96-3F40-4609-82F0-A98B050C1A79}"/>
              </a:ext>
            </a:extLst>
          </p:cNvPr>
          <p:cNvSpPr/>
          <p:nvPr/>
        </p:nvSpPr>
        <p:spPr>
          <a:xfrm>
            <a:off x="3437488" y="2272342"/>
            <a:ext cx="2175327" cy="5057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B74C47-58C8-48EC-844D-046934D0DA03}"/>
              </a:ext>
            </a:extLst>
          </p:cNvPr>
          <p:cNvSpPr txBox="1"/>
          <p:nvPr/>
        </p:nvSpPr>
        <p:spPr>
          <a:xfrm>
            <a:off x="4198383" y="242335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err="1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배달앱</a:t>
            </a:r>
            <a:endParaRPr lang="ko-KR" altLang="en-US" sz="1200" dirty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17149F-482E-4C9C-A641-7384D70EFAF9}"/>
              </a:ext>
            </a:extLst>
          </p:cNvPr>
          <p:cNvSpPr txBox="1"/>
          <p:nvPr/>
        </p:nvSpPr>
        <p:spPr>
          <a:xfrm>
            <a:off x="4004893" y="2284064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F76727"/>
                </a:solidFill>
                <a:latin typeface="Gotham Ultra" pitchFamily="50" charset="0"/>
                <a:ea typeface="나눔스퀘어라운드OTF ExtraBold" panose="020B0600000101010101" pitchFamily="34" charset="-127"/>
                <a:cs typeface="Gotham Ultra" pitchFamily="50" charset="0"/>
              </a:rPr>
              <a:t>a</a:t>
            </a:r>
            <a:endParaRPr lang="ko-KR" altLang="en-US" sz="2400" dirty="0">
              <a:solidFill>
                <a:srgbClr val="F76727"/>
              </a:solidFill>
              <a:latin typeface="Gotham Ultra" pitchFamily="50" charset="0"/>
              <a:ea typeface="나눔스퀘어라운드OTF ExtraBold" panose="020B0600000101010101" pitchFamily="34" charset="-127"/>
              <a:cs typeface="Gotham Ultra" pitchFamily="50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E6D0403-7E61-4316-B522-9D7CF81C1B2D}"/>
              </a:ext>
            </a:extLst>
          </p:cNvPr>
          <p:cNvSpPr/>
          <p:nvPr/>
        </p:nvSpPr>
        <p:spPr>
          <a:xfrm>
            <a:off x="3437488" y="2838047"/>
            <a:ext cx="2175327" cy="51161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8198F0-6460-49B2-9A55-7613C2686A35}"/>
              </a:ext>
            </a:extLst>
          </p:cNvPr>
          <p:cNvSpPr txBox="1"/>
          <p:nvPr/>
        </p:nvSpPr>
        <p:spPr>
          <a:xfrm>
            <a:off x="4228001" y="292910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err="1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배달앱</a:t>
            </a:r>
            <a:endParaRPr lang="ko-KR" altLang="en-US" sz="1200" dirty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6D987B-8D78-44B3-8F51-0B4F87918A0F}"/>
              </a:ext>
            </a:extLst>
          </p:cNvPr>
          <p:cNvSpPr txBox="1"/>
          <p:nvPr/>
        </p:nvSpPr>
        <p:spPr>
          <a:xfrm>
            <a:off x="3991657" y="2854368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F76727"/>
                </a:solidFill>
                <a:latin typeface="Gotham Ultra" pitchFamily="50" charset="0"/>
                <a:ea typeface="나눔스퀘어라운드OTF ExtraBold" panose="020B0600000101010101" pitchFamily="34" charset="-127"/>
                <a:cs typeface="Gotham Ultra" pitchFamily="50" charset="0"/>
              </a:rPr>
              <a:t>b</a:t>
            </a:r>
            <a:endParaRPr lang="ko-KR" altLang="en-US" sz="2000" dirty="0">
              <a:solidFill>
                <a:srgbClr val="F76727"/>
              </a:solidFill>
              <a:latin typeface="Gotham Ultra" pitchFamily="50" charset="0"/>
              <a:ea typeface="나눔스퀘어라운드OTF ExtraBold" panose="020B0600000101010101" pitchFamily="34" charset="-127"/>
              <a:cs typeface="Gotham Ultra" pitchFamily="50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E6D0403-7E61-4316-B522-9D7CF81C1B2D}"/>
              </a:ext>
            </a:extLst>
          </p:cNvPr>
          <p:cNvSpPr/>
          <p:nvPr/>
        </p:nvSpPr>
        <p:spPr>
          <a:xfrm>
            <a:off x="3420639" y="3445059"/>
            <a:ext cx="2175327" cy="5116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FAC11A9-D8EA-4353-8200-0F2CC5742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57" y="3520354"/>
            <a:ext cx="839328" cy="298629"/>
          </a:xfrm>
          <a:prstGeom prst="rect">
            <a:avLst/>
          </a:prstGeom>
        </p:spPr>
      </p:pic>
      <p:sp>
        <p:nvSpPr>
          <p:cNvPr id="8" name="타원 7"/>
          <p:cNvSpPr/>
          <p:nvPr/>
        </p:nvSpPr>
        <p:spPr>
          <a:xfrm>
            <a:off x="1092646" y="2371245"/>
            <a:ext cx="1168704" cy="119327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6932805" y="2403816"/>
            <a:ext cx="1168704" cy="119327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8139E-108E-49BA-A3A2-70AA69C5AF2E}"/>
              </a:ext>
            </a:extLst>
          </p:cNvPr>
          <p:cNvSpPr txBox="1"/>
          <p:nvPr/>
        </p:nvSpPr>
        <p:spPr>
          <a:xfrm>
            <a:off x="1326663" y="3038627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고   객</a:t>
            </a:r>
            <a:endParaRPr lang="ko-KR" altLang="en-US" sz="1200" dirty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D76D14-BEC2-485A-B744-866BB7F21193}"/>
              </a:ext>
            </a:extLst>
          </p:cNvPr>
          <p:cNvSpPr txBox="1"/>
          <p:nvPr/>
        </p:nvSpPr>
        <p:spPr>
          <a:xfrm>
            <a:off x="1482878" y="2514881"/>
            <a:ext cx="32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76727"/>
                </a:solidFill>
                <a:latin typeface="Gotham Ultra" pitchFamily="50" charset="0"/>
                <a:ea typeface="나눔스퀘어라운드OTF ExtraBold" panose="020B0600000101010101" pitchFamily="34" charset="-127"/>
                <a:cs typeface="Gotham Ultra" pitchFamily="50" charset="0"/>
              </a:rPr>
              <a:t>A</a:t>
            </a:r>
            <a:endParaRPr lang="ko-KR" altLang="en-US" sz="3600" dirty="0">
              <a:solidFill>
                <a:srgbClr val="F76727"/>
              </a:solidFill>
              <a:latin typeface="Gotham Ultra" pitchFamily="50" charset="0"/>
              <a:ea typeface="나눔스퀘어라운드OTF ExtraBold" panose="020B0600000101010101" pitchFamily="34" charset="-127"/>
              <a:cs typeface="Gotham Ultra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7F5B2A-0109-406E-94DC-1C3BFD70DA58}"/>
              </a:ext>
            </a:extLst>
          </p:cNvPr>
          <p:cNvSpPr txBox="1"/>
          <p:nvPr/>
        </p:nvSpPr>
        <p:spPr>
          <a:xfrm>
            <a:off x="6991569" y="2885846"/>
            <a:ext cx="1051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76727"/>
                </a:solidFill>
                <a:latin typeface="Gotham Ultra" pitchFamily="50" charset="0"/>
                <a:ea typeface="나눔스퀘어라운드OTF ExtraBold" panose="020B0600000101010101" pitchFamily="34" charset="-127"/>
                <a:cs typeface="Gotham Ultra" pitchFamily="50" charset="0"/>
              </a:rPr>
              <a:t>배달업소</a:t>
            </a:r>
            <a:endParaRPr lang="ko-KR" altLang="en-US" sz="1600" dirty="0">
              <a:solidFill>
                <a:srgbClr val="F76727"/>
              </a:solidFill>
              <a:latin typeface="Gotham Ultra" pitchFamily="50" charset="0"/>
              <a:ea typeface="나눔스퀘어라운드OTF ExtraBold" panose="020B0600000101010101" pitchFamily="34" charset="-127"/>
              <a:cs typeface="Gotham Ultra" pitchFamily="50" charset="0"/>
            </a:endParaRPr>
          </a:p>
        </p:txBody>
      </p:sp>
      <p:sp>
        <p:nvSpPr>
          <p:cNvPr id="28" name="AutoShape 42"/>
          <p:cNvSpPr>
            <a:spLocks noChangeArrowheads="1"/>
          </p:cNvSpPr>
          <p:nvPr/>
        </p:nvSpPr>
        <p:spPr bwMode="gray">
          <a:xfrm rot="20831320">
            <a:off x="2325778" y="2433710"/>
            <a:ext cx="990141" cy="26077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0488" tIns="44450" rIns="90488" bIns="44450" anchor="ctr">
            <a:spAutoFit/>
          </a:bodyPr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32" name="AutoShape 42"/>
          <p:cNvSpPr>
            <a:spLocks noChangeArrowheads="1"/>
          </p:cNvSpPr>
          <p:nvPr/>
        </p:nvSpPr>
        <p:spPr bwMode="gray">
          <a:xfrm>
            <a:off x="2324821" y="2945322"/>
            <a:ext cx="990141" cy="26077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0488" tIns="44450" rIns="90488" bIns="44450" anchor="ctr">
            <a:spAutoFit/>
          </a:bodyPr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34" name="AutoShape 42"/>
          <p:cNvSpPr>
            <a:spLocks noChangeArrowheads="1"/>
          </p:cNvSpPr>
          <p:nvPr/>
        </p:nvSpPr>
        <p:spPr bwMode="gray">
          <a:xfrm rot="961417">
            <a:off x="2324821" y="3450221"/>
            <a:ext cx="990141" cy="26077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0488" tIns="44450" rIns="90488" bIns="44450" anchor="ctr">
            <a:spAutoFit/>
          </a:bodyPr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35" name="AutoShape 42"/>
          <p:cNvSpPr>
            <a:spLocks noChangeArrowheads="1"/>
          </p:cNvSpPr>
          <p:nvPr/>
        </p:nvSpPr>
        <p:spPr bwMode="gray">
          <a:xfrm rot="1905565">
            <a:off x="5747188" y="2520180"/>
            <a:ext cx="990141" cy="26077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0488" tIns="44450" rIns="90488" bIns="44450" anchor="ctr">
            <a:spAutoFit/>
          </a:bodyPr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36" name="AutoShape 42"/>
          <p:cNvSpPr>
            <a:spLocks noChangeArrowheads="1"/>
          </p:cNvSpPr>
          <p:nvPr/>
        </p:nvSpPr>
        <p:spPr bwMode="gray">
          <a:xfrm>
            <a:off x="5746231" y="2993692"/>
            <a:ext cx="990141" cy="26077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0488" tIns="44450" rIns="90488" bIns="44450" anchor="ctr">
            <a:spAutoFit/>
          </a:bodyPr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gray">
          <a:xfrm rot="19993024">
            <a:off x="5746231" y="3445251"/>
            <a:ext cx="990141" cy="26077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0488" tIns="44450" rIns="90488" bIns="44450" anchor="ctr">
            <a:spAutoFit/>
          </a:bodyPr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3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AB45CED4-7A30-44BF-B49F-DE14F0C21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"/>
          <a:stretch/>
        </p:blipFill>
        <p:spPr>
          <a:xfrm>
            <a:off x="-448961" y="0"/>
            <a:ext cx="9905999" cy="68636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3B6F889-7F97-486E-AA59-2047C5636531}"/>
              </a:ext>
            </a:extLst>
          </p:cNvPr>
          <p:cNvSpPr txBox="1"/>
          <p:nvPr/>
        </p:nvSpPr>
        <p:spPr>
          <a:xfrm>
            <a:off x="1413812" y="1485395"/>
            <a:ext cx="3647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“</a:t>
            </a:r>
            <a:r>
              <a:rPr lang="ko-KR" altLang="en-US" sz="3200" spc="-150" dirty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배고파</a:t>
            </a:r>
            <a:r>
              <a:rPr lang="en-US" altLang="ko-KR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” </a:t>
            </a:r>
            <a:r>
              <a:rPr lang="ko-KR" altLang="en-US" sz="3200" spc="-150" dirty="0" err="1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배달앱</a:t>
            </a:r>
            <a:r>
              <a:rPr lang="ko-KR" altLang="en-US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 특징</a:t>
            </a:r>
            <a:endParaRPr lang="ko-KR" altLang="en-US" sz="3200" spc="-150" dirty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8272C1A6-47D1-466A-8016-4CAC0EBB9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94013"/>
              </p:ext>
            </p:extLst>
          </p:nvPr>
        </p:nvGraphicFramePr>
        <p:xfrm>
          <a:off x="1095632" y="2662939"/>
          <a:ext cx="8361406" cy="2677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71958">
                  <a:extLst>
                    <a:ext uri="{9D8B030D-6E8A-4147-A177-3AD203B41FA5}">
                      <a16:colId xmlns:a16="http://schemas.microsoft.com/office/drawing/2014/main" val="1423935923"/>
                    </a:ext>
                  </a:extLst>
                </a:gridCol>
                <a:gridCol w="2132232">
                  <a:extLst>
                    <a:ext uri="{9D8B030D-6E8A-4147-A177-3AD203B41FA5}">
                      <a16:colId xmlns:a16="http://schemas.microsoft.com/office/drawing/2014/main" val="687906624"/>
                    </a:ext>
                  </a:extLst>
                </a:gridCol>
                <a:gridCol w="2258189">
                  <a:extLst>
                    <a:ext uri="{9D8B030D-6E8A-4147-A177-3AD203B41FA5}">
                      <a16:colId xmlns:a16="http://schemas.microsoft.com/office/drawing/2014/main" val="2102709523"/>
                    </a:ext>
                  </a:extLst>
                </a:gridCol>
                <a:gridCol w="2699027">
                  <a:extLst>
                    <a:ext uri="{9D8B030D-6E8A-4147-A177-3AD203B41FA5}">
                      <a16:colId xmlns:a16="http://schemas.microsoft.com/office/drawing/2014/main" val="3239997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구분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</a:t>
                      </a:r>
                      <a:r>
                        <a:rPr lang="ko-KR" altLang="en-US" dirty="0" smtClean="0"/>
                        <a:t>업체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y</a:t>
                      </a:r>
                      <a:r>
                        <a:rPr lang="ko-KR" altLang="en-US" dirty="0" smtClean="0"/>
                        <a:t>업체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배고파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5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/>
                        <a:t>특징</a:t>
                      </a:r>
                      <a:endParaRPr lang="en-US" altLang="ko-K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단순중계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배달책자를 단순 </a:t>
                      </a:r>
                      <a:r>
                        <a:rPr lang="ko-KR" altLang="en-US" sz="1200" dirty="0" err="1" smtClean="0"/>
                        <a:t>모바일화</a:t>
                      </a:r>
                      <a:r>
                        <a:rPr lang="ko-KR" altLang="en-US" sz="1200" dirty="0" smtClean="0"/>
                        <a:t> 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단순중계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배달책자를 단순 </a:t>
                      </a:r>
                      <a:r>
                        <a:rPr lang="ko-KR" altLang="en-US" sz="1200" dirty="0" err="1" smtClean="0"/>
                        <a:t>모바일</a:t>
                      </a:r>
                      <a:r>
                        <a:rPr lang="ko-KR" altLang="en-US" sz="1200" dirty="0" smtClean="0"/>
                        <a:t> 화 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세대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배달앱</a:t>
                      </a:r>
                      <a:endParaRPr lang="en-US" altLang="ko-KR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광고보고 현금적립</a:t>
                      </a:r>
                      <a:endParaRPr lang="en-US" altLang="ko-KR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주문하면 아이템이 채굴</a:t>
                      </a:r>
                      <a:endParaRPr lang="en-US" altLang="ko-KR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매일 수익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50%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배당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996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경매형</a:t>
                      </a:r>
                      <a:r>
                        <a:rPr lang="ko-KR" altLang="en-US" sz="1200" dirty="0"/>
                        <a:t> 광고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회사수익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회사수익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가맹점 광고보고  포인트 적립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42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포인트제도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없음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없음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추천포인트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광고포인트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배당포인트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97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적립금제도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/>
                        <a:t>없음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/>
                        <a:t>없음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매일 수익의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50%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를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캐쉬백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950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/>
                        <a:t>추천인제도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/>
                        <a:t>없음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없음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추천인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캐쉬백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10%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355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00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AB45CED4-7A30-44BF-B49F-DE14F0C21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"/>
          <a:stretch/>
        </p:blipFill>
        <p:spPr>
          <a:xfrm>
            <a:off x="0" y="-5667"/>
            <a:ext cx="9905999" cy="68636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3B6F889-7F97-486E-AA59-2047C5636531}"/>
              </a:ext>
            </a:extLst>
          </p:cNvPr>
          <p:cNvSpPr txBox="1"/>
          <p:nvPr/>
        </p:nvSpPr>
        <p:spPr>
          <a:xfrm>
            <a:off x="1413812" y="946817"/>
            <a:ext cx="4592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“</a:t>
            </a:r>
            <a:r>
              <a:rPr lang="ko-KR" altLang="en-US" sz="3200" spc="-150" dirty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배고파</a:t>
            </a:r>
            <a:r>
              <a:rPr lang="en-US" altLang="ko-KR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” </a:t>
            </a:r>
            <a:r>
              <a:rPr lang="ko-KR" altLang="en-US" sz="3200" spc="-150" dirty="0" err="1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배달앱</a:t>
            </a:r>
            <a:r>
              <a:rPr lang="ko-KR" altLang="en-US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 주요화면</a:t>
            </a:r>
            <a:endParaRPr lang="ko-KR" altLang="en-US" sz="3200" spc="-150" dirty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461260" y="5579712"/>
            <a:ext cx="1889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/>
              <a:t> </a:t>
            </a:r>
            <a:r>
              <a:rPr lang="en-US" altLang="ko-KR" sz="1400" dirty="0" smtClean="0">
                <a:solidFill>
                  <a:srgbClr val="FF0000"/>
                </a:solidFill>
              </a:rPr>
              <a:t>[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인트로</a:t>
            </a:r>
            <a:r>
              <a:rPr lang="ko-KR" altLang="en-US" sz="1400" dirty="0" smtClean="0">
                <a:solidFill>
                  <a:srgbClr val="FF0000"/>
                </a:solidFill>
              </a:rPr>
              <a:t> 화면</a:t>
            </a:r>
            <a:r>
              <a:rPr lang="en-US" altLang="ko-KR" sz="1400" dirty="0" smtClean="0">
                <a:solidFill>
                  <a:srgbClr val="FF0000"/>
                </a:solidFill>
              </a:rPr>
              <a:t>]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280659" y="5579711"/>
            <a:ext cx="1889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/>
              <a:t> </a:t>
            </a:r>
            <a:r>
              <a:rPr lang="en-US" altLang="ko-KR" sz="1400" dirty="0" smtClean="0">
                <a:solidFill>
                  <a:srgbClr val="FF0000"/>
                </a:solidFill>
              </a:rPr>
              <a:t>[</a:t>
            </a:r>
            <a:r>
              <a:rPr lang="ko-KR" altLang="en-US" sz="1400" dirty="0" smtClean="0">
                <a:solidFill>
                  <a:srgbClr val="FF0000"/>
                </a:solidFill>
              </a:rPr>
              <a:t>메인 화면</a:t>
            </a:r>
            <a:r>
              <a:rPr lang="en-US" altLang="ko-KR" sz="1400" dirty="0" smtClean="0">
                <a:solidFill>
                  <a:srgbClr val="FF0000"/>
                </a:solidFill>
              </a:rPr>
              <a:t>]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" y="1902119"/>
            <a:ext cx="1905227" cy="353292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92" y="1902118"/>
            <a:ext cx="1905227" cy="35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4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AB45CED4-7A30-44BF-B49F-DE14F0C21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"/>
          <a:stretch/>
        </p:blipFill>
        <p:spPr>
          <a:xfrm>
            <a:off x="0" y="-5667"/>
            <a:ext cx="9905999" cy="68636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3B6F889-7F97-486E-AA59-2047C5636531}"/>
              </a:ext>
            </a:extLst>
          </p:cNvPr>
          <p:cNvSpPr txBox="1"/>
          <p:nvPr/>
        </p:nvSpPr>
        <p:spPr>
          <a:xfrm>
            <a:off x="1413812" y="946817"/>
            <a:ext cx="3647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“</a:t>
            </a:r>
            <a:r>
              <a:rPr lang="ko-KR" altLang="en-US" sz="3200" spc="-150" dirty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배고파</a:t>
            </a:r>
            <a:r>
              <a:rPr lang="en-US" altLang="ko-KR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” </a:t>
            </a:r>
            <a:r>
              <a:rPr lang="ko-KR" altLang="en-US" sz="3200" spc="-150" dirty="0" err="1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배달앱</a:t>
            </a:r>
            <a:r>
              <a:rPr lang="ko-KR" altLang="en-US" sz="3200" spc="-150" dirty="0" smtClean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 특징</a:t>
            </a:r>
            <a:endParaRPr lang="ko-KR" altLang="en-US" sz="3200" spc="-150" dirty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82" y="1635443"/>
            <a:ext cx="6143779" cy="394239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766082" y="5712172"/>
            <a:ext cx="23774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 [기존 </a:t>
            </a:r>
            <a:r>
              <a:rPr lang="ko-KR" altLang="en-US" sz="1400" dirty="0" err="1"/>
              <a:t>배달앱</a:t>
            </a:r>
            <a:r>
              <a:rPr lang="ko-KR" altLang="en-US" sz="1400" dirty="0"/>
              <a:t>]</a:t>
            </a:r>
          </a:p>
          <a:p>
            <a:endParaRPr lang="ko-KR" altLang="en-US" sz="1200" dirty="0"/>
          </a:p>
          <a:p>
            <a:r>
              <a:rPr lang="ko-KR" altLang="en-US" sz="1200" dirty="0" err="1" smtClean="0"/>
              <a:t>ㆍ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단순 </a:t>
            </a:r>
            <a:r>
              <a:rPr lang="ko-KR" altLang="en-US" sz="1200" dirty="0" smtClean="0"/>
              <a:t>상위노출 및 단순연결</a:t>
            </a:r>
            <a:endParaRPr lang="en-US" altLang="ko-KR" sz="1200" dirty="0" smtClean="0"/>
          </a:p>
          <a:p>
            <a:endParaRPr lang="ko-KR" altLang="en-US" sz="1200" dirty="0"/>
          </a:p>
        </p:txBody>
      </p:sp>
      <p:sp>
        <p:nvSpPr>
          <p:cNvPr id="8" name="직사각형 7"/>
          <p:cNvSpPr/>
          <p:nvPr/>
        </p:nvSpPr>
        <p:spPr>
          <a:xfrm>
            <a:off x="5060964" y="5712172"/>
            <a:ext cx="4125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[</a:t>
            </a:r>
            <a:r>
              <a:rPr lang="ko-KR" altLang="en-US" sz="1400" dirty="0">
                <a:solidFill>
                  <a:srgbClr val="FF0000"/>
                </a:solidFill>
              </a:rPr>
              <a:t>배고파 </a:t>
            </a:r>
            <a:r>
              <a:rPr lang="ko-KR" altLang="en-US" sz="1400" dirty="0" err="1">
                <a:solidFill>
                  <a:srgbClr val="FF0000"/>
                </a:solidFill>
              </a:rPr>
              <a:t>배달앱</a:t>
            </a:r>
            <a:r>
              <a:rPr lang="en-US" altLang="ko-KR" sz="1400" dirty="0">
                <a:solidFill>
                  <a:srgbClr val="FF0000"/>
                </a:solidFill>
              </a:rPr>
              <a:t>]</a:t>
            </a:r>
          </a:p>
          <a:p>
            <a:endParaRPr lang="en-US" altLang="ko-KR" sz="1400" dirty="0"/>
          </a:p>
          <a:p>
            <a:r>
              <a:rPr lang="ko-KR" altLang="en-US" sz="1200" dirty="0" err="1" smtClean="0"/>
              <a:t>ㆍ가맹점이</a:t>
            </a:r>
            <a:r>
              <a:rPr lang="ko-KR" altLang="en-US" sz="1200" dirty="0" smtClean="0"/>
              <a:t> 착한 배달업소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추천업소가 </a:t>
            </a:r>
            <a:r>
              <a:rPr lang="ko-KR" altLang="en-US" sz="1200" dirty="0"/>
              <a:t>됩니다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 err="1"/>
              <a:t>ㆍ소비자에게</a:t>
            </a:r>
            <a:r>
              <a:rPr lang="ko-KR" altLang="en-US" sz="1200" dirty="0"/>
              <a:t> 적립포인트</a:t>
            </a:r>
            <a:r>
              <a:rPr lang="en-US" altLang="ko-KR" sz="1200" dirty="0"/>
              <a:t>, </a:t>
            </a:r>
            <a:r>
              <a:rPr lang="ko-KR" altLang="en-US" sz="1200" dirty="0"/>
              <a:t>아이템을 </a:t>
            </a:r>
            <a:r>
              <a:rPr lang="ko-KR" altLang="en-US" sz="1200" dirty="0" smtClean="0"/>
              <a:t>지급합니다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7759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AB45CED4-7A30-44BF-B49F-DE14F0C21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"/>
          <a:stretch/>
        </p:blipFill>
        <p:spPr>
          <a:xfrm>
            <a:off x="0" y="-5667"/>
            <a:ext cx="9905999" cy="68636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3B6F889-7F97-486E-AA59-2047C5636531}"/>
              </a:ext>
            </a:extLst>
          </p:cNvPr>
          <p:cNvSpPr txBox="1"/>
          <p:nvPr/>
        </p:nvSpPr>
        <p:spPr>
          <a:xfrm>
            <a:off x="1413812" y="946817"/>
            <a:ext cx="381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 dirty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“</a:t>
            </a:r>
            <a:r>
              <a:rPr lang="ko-KR" altLang="en-US" sz="3200" spc="-150" dirty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배고파</a:t>
            </a:r>
            <a:r>
              <a:rPr lang="en-US" altLang="ko-KR" sz="3200" spc="-150" dirty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” </a:t>
            </a:r>
            <a:r>
              <a:rPr lang="ko-KR" altLang="en-US" sz="3200" spc="-150" dirty="0" err="1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배달앱</a:t>
            </a:r>
            <a:r>
              <a:rPr lang="ko-KR" altLang="en-US" sz="3200" spc="-150" dirty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 특징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364480" y="5579712"/>
            <a:ext cx="1889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/>
              <a:t> </a:t>
            </a:r>
            <a:r>
              <a:rPr lang="en-US" altLang="ko-KR" sz="1400" dirty="0" smtClean="0">
                <a:solidFill>
                  <a:srgbClr val="FF0000"/>
                </a:solidFill>
              </a:rPr>
              <a:t>[</a:t>
            </a:r>
            <a:r>
              <a:rPr lang="ko-KR" altLang="en-US" sz="1400" dirty="0" smtClean="0">
                <a:solidFill>
                  <a:srgbClr val="FF0000"/>
                </a:solidFill>
              </a:rPr>
              <a:t>배고파 화면</a:t>
            </a:r>
            <a:r>
              <a:rPr lang="en-US" altLang="ko-KR" sz="1400" dirty="0" smtClean="0">
                <a:solidFill>
                  <a:srgbClr val="FF0000"/>
                </a:solidFill>
              </a:rPr>
              <a:t>]</a:t>
            </a:r>
          </a:p>
          <a:p>
            <a:pPr algn="ctr"/>
            <a:endParaRPr lang="en-US" altLang="ko-KR" sz="1400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1200" dirty="0" err="1" smtClean="0"/>
              <a:t>광고보면</a:t>
            </a:r>
            <a:r>
              <a:rPr lang="ko-KR" altLang="en-US" sz="1200" dirty="0" smtClean="0"/>
              <a:t> 포인트 적립에 아이템채굴까지</a:t>
            </a:r>
            <a:r>
              <a:rPr lang="en-US" altLang="ko-KR" sz="1200" dirty="0" smtClean="0"/>
              <a:t>!!</a:t>
            </a:r>
            <a:endParaRPr lang="en-US" altLang="ko-KR" sz="1200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22219" y="5579711"/>
            <a:ext cx="18897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/>
              <a:t> </a:t>
            </a:r>
            <a:r>
              <a:rPr lang="en-US" altLang="ko-KR" sz="1400" dirty="0" smtClean="0"/>
              <a:t>[</a:t>
            </a:r>
            <a:r>
              <a:rPr lang="ko-KR" altLang="en-US" sz="1400" dirty="0" smtClean="0"/>
              <a:t>기존 </a:t>
            </a:r>
            <a:r>
              <a:rPr lang="ko-KR" altLang="en-US" sz="1400" dirty="0" err="1" smtClean="0"/>
              <a:t>앱</a:t>
            </a:r>
            <a:r>
              <a:rPr lang="ko-KR" altLang="en-US" sz="1400" dirty="0" smtClean="0"/>
              <a:t> 화면</a:t>
            </a:r>
            <a:r>
              <a:rPr lang="en-US" altLang="ko-KR" sz="1400" dirty="0" smtClean="0"/>
              <a:t>]</a:t>
            </a:r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smtClean="0"/>
              <a:t>단순 상품이미지 만 노출</a:t>
            </a:r>
            <a:endParaRPr lang="en-US" altLang="ko-KR" sz="1200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1920104"/>
            <a:ext cx="1905227" cy="353292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19" y="1920104"/>
            <a:ext cx="1905227" cy="35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1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AB45CED4-7A30-44BF-B49F-DE14F0C21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"/>
          <a:stretch/>
        </p:blipFill>
        <p:spPr>
          <a:xfrm>
            <a:off x="1" y="-5668"/>
            <a:ext cx="9905999" cy="68636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3B6F889-7F97-486E-AA59-2047C5636531}"/>
              </a:ext>
            </a:extLst>
          </p:cNvPr>
          <p:cNvSpPr txBox="1"/>
          <p:nvPr/>
        </p:nvSpPr>
        <p:spPr>
          <a:xfrm>
            <a:off x="1641760" y="1307197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마케팅 </a:t>
            </a:r>
            <a:r>
              <a:rPr lang="ko-KR" altLang="en-US" sz="3200" spc="-150" dirty="0" err="1"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기획안</a:t>
            </a:r>
            <a:endParaRPr lang="ko-KR" altLang="en-US" sz="4000" spc="-150" dirty="0">
              <a:latin typeface="나눔스퀘어라운드OTF ExtraBold" panose="020B0600000101010101" pitchFamily="34" charset="-127"/>
              <a:ea typeface="나눔스퀘어라운드OTF ExtraBold" panose="020B0600000101010101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9F112-406A-426E-9B4E-4084B17F5541}"/>
              </a:ext>
            </a:extLst>
          </p:cNvPr>
          <p:cNvSpPr txBox="1"/>
          <p:nvPr/>
        </p:nvSpPr>
        <p:spPr>
          <a:xfrm>
            <a:off x="1551144" y="2457283"/>
            <a:ext cx="4217821" cy="337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</a:t>
            </a:r>
            <a:r>
              <a:rPr lang="en-US" altLang="ko-KR" sz="14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“</a:t>
            </a:r>
            <a:r>
              <a:rPr lang="ko-KR" altLang="en-US" sz="14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강호동과 전속 모델 </a:t>
            </a:r>
            <a:r>
              <a:rPr lang="ko-KR" altLang="en-US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계약</a:t>
            </a:r>
            <a:r>
              <a:rPr lang="en-US" altLang="ko-KR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”</a:t>
            </a:r>
            <a:endParaRPr lang="en-US" altLang="ko-KR" sz="1400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TV</a:t>
            </a:r>
            <a:r>
              <a:rPr lang="ko-KR" altLang="en-US" sz="14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광고는 물론 </a:t>
            </a:r>
            <a:r>
              <a:rPr lang="ko-KR" altLang="en-US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온라인 마케팅</a:t>
            </a:r>
            <a:endParaRPr lang="en-US" altLang="ko-KR" sz="1400" dirty="0" smtClean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지하철광고</a:t>
            </a:r>
            <a:r>
              <a:rPr lang="en-US" altLang="ko-KR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,</a:t>
            </a:r>
            <a:r>
              <a:rPr lang="ko-KR" altLang="en-US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버스광고</a:t>
            </a:r>
            <a:r>
              <a:rPr lang="en-US" altLang="ko-KR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, </a:t>
            </a:r>
            <a:r>
              <a:rPr lang="ko-KR" altLang="en-US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정류장 광고</a:t>
            </a:r>
            <a:r>
              <a:rPr lang="en-US" altLang="ko-KR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, </a:t>
            </a:r>
            <a:r>
              <a:rPr lang="ko-KR" altLang="en-US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대학가 광고</a:t>
            </a:r>
            <a:endParaRPr lang="en-US" altLang="ko-KR" sz="1400" dirty="0" smtClean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배고파 </a:t>
            </a:r>
            <a:r>
              <a:rPr lang="en-US" altLang="ko-KR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1</a:t>
            </a:r>
            <a:r>
              <a:rPr lang="ko-KR" altLang="en-US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인 방송</a:t>
            </a:r>
            <a:endParaRPr lang="en-US" altLang="ko-KR" sz="1400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추천인 </a:t>
            </a:r>
            <a:r>
              <a:rPr lang="ko-KR" altLang="en-US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제도</a:t>
            </a:r>
            <a:endParaRPr lang="en-US" altLang="ko-KR" sz="1400" dirty="0" smtClean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400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주문자 </a:t>
            </a:r>
            <a:r>
              <a:rPr lang="ko-KR" altLang="en-US" sz="1400" dirty="0" err="1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빅테이터화</a:t>
            </a:r>
            <a:r>
              <a:rPr lang="ko-KR" altLang="en-US" sz="14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 지역 가맹점 제공 </a:t>
            </a:r>
            <a:endParaRPr lang="en-US" altLang="ko-KR" sz="1400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가맹점 마케팅 페이지 강화 </a:t>
            </a:r>
            <a:endParaRPr lang="en-US" altLang="ko-KR" sz="1400" dirty="0" smtClean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400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나눔스퀘어라운드OTF Bold" panose="020B0600000101010101" pitchFamily="34" charset="-127"/>
              <a:ea typeface="나눔스퀘어라운드OTF Bold" panose="020B0600000101010101" pitchFamily="34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4F97522-D0B5-4AC6-ABB7-CE3D1394F841}"/>
              </a:ext>
            </a:extLst>
          </p:cNvPr>
          <p:cNvGrpSpPr/>
          <p:nvPr/>
        </p:nvGrpSpPr>
        <p:grpSpPr>
          <a:xfrm>
            <a:off x="4845168" y="767695"/>
            <a:ext cx="4874999" cy="1738401"/>
            <a:chOff x="1380299" y="3449590"/>
            <a:chExt cx="7242065" cy="2504101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9C20E287-F011-4C31-AAF3-70C379A991CE}"/>
                </a:ext>
              </a:extLst>
            </p:cNvPr>
            <p:cNvSpPr/>
            <p:nvPr/>
          </p:nvSpPr>
          <p:spPr>
            <a:xfrm>
              <a:off x="6052127" y="3449590"/>
              <a:ext cx="2541564" cy="24337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CCA80CDB-6907-4E46-B295-B02ACAEAA19E}"/>
                </a:ext>
              </a:extLst>
            </p:cNvPr>
            <p:cNvSpPr/>
            <p:nvPr/>
          </p:nvSpPr>
          <p:spPr>
            <a:xfrm>
              <a:off x="1380299" y="3519906"/>
              <a:ext cx="2543678" cy="2433785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C3E3A8-FD6A-4081-B67B-4CA04E433AEA}"/>
                </a:ext>
              </a:extLst>
            </p:cNvPr>
            <p:cNvSpPr txBox="1"/>
            <p:nvPr/>
          </p:nvSpPr>
          <p:spPr>
            <a:xfrm>
              <a:off x="1470888" y="4287351"/>
              <a:ext cx="2279422" cy="1064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spc="-150" dirty="0" smtClean="0">
                  <a:solidFill>
                    <a:schemeClr val="bg1"/>
                  </a:solidFill>
                  <a:latin typeface="나눔스퀘어라운드OTF Bold" panose="020B0600000101010101" pitchFamily="34" charset="-127"/>
                  <a:ea typeface="나눔스퀘어라운드OTF Bold" panose="020B0600000101010101" pitchFamily="34" charset="-127"/>
                </a:rPr>
                <a:t>  광고보고 현금적립</a:t>
              </a:r>
              <a:endParaRPr lang="en-US" altLang="ko-KR" sz="1400" spc="-150" dirty="0" smtClean="0">
                <a:solidFill>
                  <a:schemeClr val="bg1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endParaRPr>
            </a:p>
            <a:p>
              <a:pPr algn="ctr"/>
              <a:endParaRPr lang="en-US" altLang="ko-KR" sz="1400" spc="-150" dirty="0">
                <a:solidFill>
                  <a:schemeClr val="bg1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endParaRPr>
            </a:p>
            <a:p>
              <a:pPr algn="ctr"/>
              <a:r>
                <a:rPr lang="ko-KR" altLang="en-US" sz="1400" spc="-150" dirty="0" err="1" smtClean="0">
                  <a:solidFill>
                    <a:schemeClr val="bg1"/>
                  </a:solidFill>
                  <a:latin typeface="나눔스퀘어라운드OTF Bold" panose="020B0600000101010101" pitchFamily="34" charset="-127"/>
                  <a:ea typeface="나눔스퀘어라운드OTF Bold" panose="020B0600000101010101" pitchFamily="34" charset="-127"/>
                </a:rPr>
                <a:t>꽁짜로</a:t>
              </a:r>
              <a:r>
                <a:rPr lang="ko-KR" altLang="en-US" sz="1400" spc="-150" dirty="0" smtClean="0">
                  <a:solidFill>
                    <a:schemeClr val="bg1"/>
                  </a:solidFill>
                  <a:latin typeface="나눔스퀘어라운드OTF Bold" panose="020B0600000101010101" pitchFamily="34" charset="-127"/>
                  <a:ea typeface="나눔스퀘어라운드OTF Bold" panose="020B0600000101010101" pitchFamily="34" charset="-127"/>
                </a:rPr>
                <a:t>  음식배달</a:t>
              </a:r>
              <a:r>
                <a:rPr lang="en-US" altLang="ko-KR" sz="1400" spc="-150" dirty="0" smtClean="0">
                  <a:solidFill>
                    <a:schemeClr val="bg1"/>
                  </a:solidFill>
                  <a:latin typeface="나눔스퀘어라운드OTF Bold" panose="020B0600000101010101" pitchFamily="34" charset="-127"/>
                  <a:ea typeface="나눔스퀘어라운드OTF Bold" panose="020B0600000101010101" pitchFamily="34" charset="-127"/>
                </a:rPr>
                <a:t>!!</a:t>
              </a:r>
              <a:endParaRPr lang="ko-KR" altLang="en-US" sz="1400" spc="-150" dirty="0">
                <a:solidFill>
                  <a:schemeClr val="bg1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55ED3A-C52A-4F3B-86C9-02BB1F7465C5}"/>
                </a:ext>
              </a:extLst>
            </p:cNvPr>
            <p:cNvSpPr txBox="1"/>
            <p:nvPr/>
          </p:nvSpPr>
          <p:spPr>
            <a:xfrm>
              <a:off x="6138145" y="4204790"/>
              <a:ext cx="2484219" cy="1064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spc="-150" dirty="0" smtClean="0">
                  <a:solidFill>
                    <a:schemeClr val="bg1"/>
                  </a:solidFill>
                  <a:latin typeface="나눔스퀘어라운드OTF Bold" panose="020B0600000101010101" pitchFamily="34" charset="-127"/>
                  <a:ea typeface="나눔스퀘어라운드OTF Bold" panose="020B0600000101010101" pitchFamily="34" charset="-127"/>
                </a:rPr>
                <a:t>주문하면 아이템 채굴</a:t>
              </a:r>
              <a:endParaRPr lang="en-US" altLang="ko-KR" sz="1400" spc="-150" dirty="0" smtClean="0">
                <a:solidFill>
                  <a:schemeClr val="bg1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endParaRPr>
            </a:p>
            <a:p>
              <a:pPr algn="ctr"/>
              <a:endParaRPr lang="en-US" altLang="ko-KR" sz="1400" spc="-150" dirty="0" smtClean="0">
                <a:solidFill>
                  <a:schemeClr val="bg1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endParaRPr>
            </a:p>
            <a:p>
              <a:pPr algn="ctr"/>
              <a:r>
                <a:rPr lang="ko-KR" altLang="en-US" sz="1400" spc="-150" dirty="0" smtClean="0">
                  <a:solidFill>
                    <a:schemeClr val="bg1"/>
                  </a:solidFill>
                  <a:latin typeface="나눔스퀘어라운드OTF Bold" panose="020B0600000101010101" pitchFamily="34" charset="-127"/>
                  <a:ea typeface="나눔스퀘어라운드OTF Bold" panose="020B0600000101010101" pitchFamily="34" charset="-127"/>
                </a:rPr>
                <a:t>매일 수익 </a:t>
              </a:r>
              <a:r>
                <a:rPr lang="en-US" altLang="ko-KR" sz="1400" spc="-150" dirty="0" smtClean="0">
                  <a:solidFill>
                    <a:schemeClr val="bg1"/>
                  </a:solidFill>
                  <a:latin typeface="나눔스퀘어라운드OTF Bold" panose="020B0600000101010101" pitchFamily="34" charset="-127"/>
                  <a:ea typeface="나눔스퀘어라운드OTF Bold" panose="020B0600000101010101" pitchFamily="34" charset="-127"/>
                </a:rPr>
                <a:t>50% </a:t>
              </a:r>
              <a:r>
                <a:rPr lang="ko-KR" altLang="en-US" sz="1400" spc="-150" dirty="0" smtClean="0">
                  <a:solidFill>
                    <a:schemeClr val="bg1"/>
                  </a:solidFill>
                  <a:latin typeface="나눔스퀘어라운드OTF Bold" panose="020B0600000101010101" pitchFamily="34" charset="-127"/>
                  <a:ea typeface="나눔스퀘어라운드OTF Bold" panose="020B0600000101010101" pitchFamily="34" charset="-127"/>
                </a:rPr>
                <a:t>배당</a:t>
              </a:r>
              <a:endParaRPr lang="ko-KR" altLang="en-US" sz="1400" spc="-150" dirty="0">
                <a:solidFill>
                  <a:schemeClr val="bg1"/>
                </a:solidFill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87" y="1715270"/>
            <a:ext cx="2071235" cy="49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8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mtClean="0">
            <a:latin typeface="나눔스퀘어라운드OTF ExtraBold" panose="020B0600000101010101" pitchFamily="34" charset="-127"/>
            <a:ea typeface="나눔스퀘어라운드OTF ExtraBold" panose="020B0600000101010101" pitchFamily="34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나눔스퀘어라운드OTF ExtraBold"/>
        <a:ea typeface="맑은 고딕"/>
        <a:cs typeface=""/>
      </a:majorFont>
      <a:minorFont>
        <a:latin typeface="나눔스퀘어라운드OTF Regular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나눔스퀘어라운드OTF ExtraBold"/>
        <a:ea typeface="맑은 고딕"/>
        <a:cs typeface=""/>
      </a:majorFont>
      <a:minorFont>
        <a:latin typeface="나눔스퀘어라운드OTF Regular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3537</TotalTime>
  <Words>673</Words>
  <Application>Microsoft Office PowerPoint</Application>
  <PresentationFormat>A4 용지(210x297mm)</PresentationFormat>
  <Paragraphs>157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9" baseType="lpstr">
      <vt:lpstr>Gotham Ultra</vt:lpstr>
      <vt:lpstr>고도 M</vt:lpstr>
      <vt:lpstr>나눔스퀘어라운드OTF Bold</vt:lpstr>
      <vt:lpstr>나눔스퀘어라운드OTF ExtraBold</vt:lpstr>
      <vt:lpstr>나눔스퀘어라운드OTF Regular</vt:lpstr>
      <vt:lpstr>맑은 고딕</vt:lpstr>
      <vt:lpstr>Batang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마케팅 진행 상황</vt:lpstr>
      <vt:lpstr>프랜차이즈 프로모션 예시</vt:lpstr>
      <vt:lpstr>배고파 배달앱과 타 앱과의 차이점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BCDP-01</dc:creator>
  <cp:lastModifiedBy>Windows 사용자</cp:lastModifiedBy>
  <cp:revision>168</cp:revision>
  <cp:lastPrinted>2018-10-02T05:28:45Z</cp:lastPrinted>
  <dcterms:created xsi:type="dcterms:W3CDTF">2018-07-02T01:20:44Z</dcterms:created>
  <dcterms:modified xsi:type="dcterms:W3CDTF">2019-03-15T02:30:24Z</dcterms:modified>
</cp:coreProperties>
</file>