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3648" r:id="rId1"/>
  </p:sldMasterIdLst>
  <p:notesMasterIdLst>
    <p:notesMasterId r:id="rId30"/>
  </p:notesMasterIdLst>
  <p:sldIdLst>
    <p:sldId id="256" r:id="rId2"/>
    <p:sldId id="257" r:id="rId3"/>
    <p:sldId id="287" r:id="rId4"/>
    <p:sldId id="297" r:id="rId5"/>
    <p:sldId id="289" r:id="rId6"/>
    <p:sldId id="290" r:id="rId7"/>
    <p:sldId id="269" r:id="rId8"/>
    <p:sldId id="270" r:id="rId9"/>
    <p:sldId id="271" r:id="rId10"/>
    <p:sldId id="265" r:id="rId11"/>
    <p:sldId id="268" r:id="rId12"/>
    <p:sldId id="278" r:id="rId13"/>
    <p:sldId id="267" r:id="rId14"/>
    <p:sldId id="266" r:id="rId15"/>
    <p:sldId id="273" r:id="rId16"/>
    <p:sldId id="274" r:id="rId17"/>
    <p:sldId id="275" r:id="rId18"/>
    <p:sldId id="299" r:id="rId19"/>
    <p:sldId id="281" r:id="rId20"/>
    <p:sldId id="279" r:id="rId21"/>
    <p:sldId id="282" r:id="rId22"/>
    <p:sldId id="291" r:id="rId23"/>
    <p:sldId id="292" r:id="rId24"/>
    <p:sldId id="293" r:id="rId25"/>
    <p:sldId id="294" r:id="rId26"/>
    <p:sldId id="295" r:id="rId27"/>
    <p:sldId id="296" r:id="rId28"/>
    <p:sldId id="263" r:id="rId29"/>
  </p:sldIdLst>
  <p:sldSz cx="9144000" cy="6858000" type="screen4x3"/>
  <p:notesSz cx="6797675" cy="9926638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8815A"/>
    <a:srgbClr val="788C78"/>
    <a:srgbClr val="FFFA00"/>
    <a:srgbClr val="E7E200"/>
    <a:srgbClr val="B9C3B9"/>
    <a:srgbClr val="D5C4B0"/>
    <a:srgbClr val="EBF4F9"/>
    <a:srgbClr val="E7DDD1"/>
    <a:srgbClr val="F1E2D3"/>
    <a:srgbClr val="CED5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보통 스타일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보통 스타일 2 - 강조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보통 스타일 2 - 강조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0" autoAdjust="0"/>
    <p:restoredTop sz="97505" autoAdjust="0"/>
  </p:normalViewPr>
  <p:slideViewPr>
    <p:cSldViewPr>
      <p:cViewPr>
        <p:scale>
          <a:sx n="66" d="100"/>
          <a:sy n="66" d="100"/>
        </p:scale>
        <p:origin x="-1422" y="-1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6BA485-E049-4DD6-95CF-54C69AB6BBF0}" type="datetimeFigureOut">
              <a:rPr lang="ko-KR" altLang="en-US" smtClean="0"/>
              <a:t>2017-03-23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1F8AF5-6555-4DEB-A3E2-0F9F2D28522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611196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1F8AF5-6555-4DEB-A3E2-0F9F2D28522A}" type="slidenum">
              <a:rPr lang="ko-KR" altLang="en-US" smtClean="0"/>
              <a:t>1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1F8AF5-6555-4DEB-A3E2-0F9F2D28522A}" type="slidenum">
              <a:rPr lang="ko-KR" altLang="en-US" smtClean="0"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696509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1F8AF5-6555-4DEB-A3E2-0F9F2D28522A}" type="slidenum">
              <a:rPr lang="ko-KR" altLang="en-US" smtClean="0"/>
              <a:t>27</a:t>
            </a:fld>
            <a:endParaRPr lang="ko-KR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511A7-AB50-4241-BCB4-828FC3343CD5}" type="datetime1">
              <a:rPr lang="ko-KR" altLang="en-US" smtClean="0"/>
              <a:t>2017-03-23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4239B-D302-47C8-870F-9A3CEECBE377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8D438-26A9-4D3D-9940-A34B470F924B}" type="datetime1">
              <a:rPr lang="ko-KR" altLang="en-US" smtClean="0"/>
              <a:t>2017-03-23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4239B-D302-47C8-870F-9A3CEECBE377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AAE3D-3AA1-45AF-8174-600CFFDC4679}" type="datetime1">
              <a:rPr lang="ko-KR" altLang="en-US" smtClean="0"/>
              <a:t>2017-03-23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4239B-D302-47C8-870F-9A3CEECBE377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A3D3B-10B6-4538-A81A-4A43FA91C164}" type="datetime1">
              <a:rPr lang="ko-KR" altLang="en-US" smtClean="0"/>
              <a:t>2017-03-23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4239B-D302-47C8-870F-9A3CEECBE377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9B51D-06F8-4C04-8D0B-E3A77AB7FBD6}" type="datetime1">
              <a:rPr lang="ko-KR" altLang="en-US" smtClean="0"/>
              <a:t>2017-03-23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4239B-D302-47C8-870F-9A3CEECBE377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A765-BD25-4635-9EF9-C0491C047457}" type="datetime1">
              <a:rPr lang="ko-KR" altLang="en-US" smtClean="0"/>
              <a:t>2017-03-23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4239B-D302-47C8-870F-9A3CEECBE377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B43B0-154E-4FE1-AC41-5912333986F7}" type="datetime1">
              <a:rPr lang="ko-KR" altLang="en-US" smtClean="0"/>
              <a:t>2017-03-23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4239B-D302-47C8-870F-9A3CEECBE377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75D3F-4595-4F6C-BD6D-E5E14D908979}" type="datetime1">
              <a:rPr lang="ko-KR" altLang="en-US" smtClean="0"/>
              <a:t>2017-03-23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4239B-D302-47C8-870F-9A3CEECBE377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50238-49DD-4081-9B6E-ABE33C91EEE9}" type="datetime1">
              <a:rPr lang="ko-KR" altLang="en-US" smtClean="0"/>
              <a:t>2017-03-23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4239B-D302-47C8-870F-9A3CEECBE377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229A-2D2C-44A4-BA26-92EFF107AD90}" type="datetime1">
              <a:rPr lang="ko-KR" altLang="en-US" smtClean="0"/>
              <a:t>2017-03-23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4239B-D302-47C8-870F-9A3CEECBE377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A6A2E-7BE4-4B31-AC7B-35A3DC2BD32E}" type="datetime1">
              <a:rPr lang="ko-KR" altLang="en-US" smtClean="0"/>
              <a:t>2017-03-23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4239B-D302-47C8-870F-9A3CEECBE377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E09B70-DB86-46BD-9B42-D2132F77391B}" type="datetime1">
              <a:rPr lang="ko-KR" altLang="en-US" smtClean="0"/>
              <a:t>2017-03-23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04239B-D302-47C8-870F-9A3CEECBE377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anibella.com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CED5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8" name="직사각형 7"/>
          <p:cNvSpPr/>
          <p:nvPr/>
        </p:nvSpPr>
        <p:spPr>
          <a:xfrm>
            <a:off x="1187624" y="689825"/>
            <a:ext cx="6768752" cy="5475479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5800" b="1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코 리 아 네 </a:t>
            </a:r>
            <a:r>
              <a:rPr lang="ko-KR" altLang="en-US" sz="5800" b="1" dirty="0" err="1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트</a:t>
            </a:r>
            <a:r>
              <a:rPr lang="ko-KR" altLang="en-US" sz="5800" b="1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ko-KR" altLang="en-US" sz="5800" b="1" dirty="0" err="1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웍</a:t>
            </a:r>
            <a:r>
              <a:rPr lang="ko-KR" altLang="en-US" sz="5800" b="1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ko-KR" altLang="en-US" sz="5800" b="1" dirty="0" err="1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스</a:t>
            </a:r>
            <a:endParaRPr lang="en-US" altLang="ko-KR" sz="5800" b="1" dirty="0" smtClean="0">
              <a:solidFill>
                <a:schemeClr val="bg1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18" name="직사각형 17"/>
          <p:cNvSpPr/>
          <p:nvPr/>
        </p:nvSpPr>
        <p:spPr>
          <a:xfrm>
            <a:off x="611560" y="188640"/>
            <a:ext cx="1425758" cy="1296144"/>
          </a:xfrm>
          <a:prstGeom prst="rect">
            <a:avLst/>
          </a:prstGeom>
          <a:solidFill>
            <a:schemeClr val="bg1">
              <a:alpha val="54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7" name="Picture 2" descr="C:\Users\User\Desktop\코리아네트웍스 로고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6629049"/>
            <a:ext cx="864096" cy="184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직선 연결선 8"/>
          <p:cNvCxnSpPr/>
          <p:nvPr/>
        </p:nvCxnSpPr>
        <p:spPr>
          <a:xfrm>
            <a:off x="1400623" y="2780928"/>
            <a:ext cx="6339729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직선 연결선 9"/>
          <p:cNvCxnSpPr/>
          <p:nvPr/>
        </p:nvCxnSpPr>
        <p:spPr>
          <a:xfrm>
            <a:off x="1403648" y="4221088"/>
            <a:ext cx="6339729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직사각형 13"/>
          <p:cNvSpPr/>
          <p:nvPr/>
        </p:nvSpPr>
        <p:spPr>
          <a:xfrm>
            <a:off x="0" y="764704"/>
            <a:ext cx="9144000" cy="6093296"/>
          </a:xfrm>
          <a:prstGeom prst="rect">
            <a:avLst/>
          </a:prstGeom>
          <a:solidFill>
            <a:srgbClr val="CED5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1484351"/>
            <a:ext cx="4248472" cy="475296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-36512" y="-27384"/>
            <a:ext cx="10081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000" b="1" dirty="0" smtClean="0">
                <a:solidFill>
                  <a:srgbClr val="A8815A"/>
                </a:solidFill>
                <a:latin typeface="HY헤드라인M" pitchFamily="18" charset="-127"/>
                <a:ea typeface="HY헤드라인M" pitchFamily="18" charset="-127"/>
              </a:rPr>
              <a:t>02</a:t>
            </a:r>
          </a:p>
        </p:txBody>
      </p:sp>
      <p:sp>
        <p:nvSpPr>
          <p:cNvPr id="17" name="직사각형 16"/>
          <p:cNvSpPr/>
          <p:nvPr/>
        </p:nvSpPr>
        <p:spPr>
          <a:xfrm>
            <a:off x="4901310" y="2708920"/>
            <a:ext cx="331236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en-US" altLang="ko-KR" sz="6000" b="1" dirty="0" smtClean="0">
                <a:solidFill>
                  <a:schemeClr val="bg1"/>
                </a:solidFill>
                <a:latin typeface="나눔명조 ExtraBold" pitchFamily="18" charset="-127"/>
                <a:ea typeface="나눔명조 ExtraBold" pitchFamily="18" charset="-127"/>
              </a:rPr>
              <a:t>S-MAP</a:t>
            </a:r>
          </a:p>
          <a:p>
            <a:pPr algn="dist"/>
            <a:endParaRPr lang="en-US" altLang="ko-KR" sz="2000" b="1" dirty="0" smtClean="0">
              <a:solidFill>
                <a:schemeClr val="bg1"/>
              </a:solidFill>
              <a:latin typeface="나눔명조 ExtraBold" pitchFamily="18" charset="-127"/>
              <a:ea typeface="나눔명조 ExtraBold" pitchFamily="18" charset="-127"/>
            </a:endParaRPr>
          </a:p>
          <a:p>
            <a:pPr algn="dist"/>
            <a:r>
              <a:rPr lang="en-US" altLang="ko-KR" sz="2400" b="1" dirty="0" smtClean="0">
                <a:solidFill>
                  <a:schemeClr val="bg1"/>
                </a:solidFill>
                <a:latin typeface="나눔명조 ExtraBold" pitchFamily="18" charset="-127"/>
                <a:ea typeface="나눔명조 ExtraBold" pitchFamily="18" charset="-127"/>
              </a:rPr>
              <a:t>Media Art Platform</a:t>
            </a:r>
            <a:endParaRPr lang="en-US" altLang="ko-KR" sz="2400" b="1" dirty="0">
              <a:solidFill>
                <a:schemeClr val="bg1"/>
              </a:solidFill>
              <a:latin typeface="나눔명조 ExtraBold" pitchFamily="18" charset="-127"/>
              <a:ea typeface="나눔명조 ExtraBold" pitchFamily="18" charset="-127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347864" y="1628800"/>
            <a:ext cx="641926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200" b="1" dirty="0" smtClean="0">
                <a:solidFill>
                  <a:schemeClr val="bg1"/>
                </a:solidFill>
                <a:latin typeface="나눔명조" pitchFamily="18" charset="-127"/>
                <a:ea typeface="나눔명조" pitchFamily="18" charset="-127"/>
              </a:rPr>
              <a:t>The Next Future of Digital Signage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769363" y="5157192"/>
            <a:ext cx="5483157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2000" b="1" dirty="0" smtClean="0">
                <a:solidFill>
                  <a:srgbClr val="A8815A"/>
                </a:solidFill>
                <a:latin typeface="HY헤드라인M" pitchFamily="18" charset="-127"/>
                <a:ea typeface="HY헤드라인M" pitchFamily="18" charset="-127"/>
              </a:rPr>
              <a:t>1200</a:t>
            </a:r>
            <a:r>
              <a:rPr lang="ko-KR" altLang="en-US" sz="2000" b="1" dirty="0" smtClean="0">
                <a:solidFill>
                  <a:srgbClr val="A8815A"/>
                </a:solidFill>
                <a:latin typeface="HY헤드라인M" pitchFamily="18" charset="-127"/>
                <a:ea typeface="HY헤드라인M" pitchFamily="18" charset="-127"/>
              </a:rPr>
              <a:t>만 수도권 시민들에게 효과적으로</a:t>
            </a:r>
            <a:endParaRPr lang="en-US" altLang="ko-KR" sz="2000" b="1" dirty="0" smtClean="0">
              <a:solidFill>
                <a:srgbClr val="A8815A"/>
              </a:solidFill>
              <a:latin typeface="HY헤드라인M" pitchFamily="18" charset="-127"/>
              <a:ea typeface="HY헤드라인M" pitchFamily="18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2000" b="1" dirty="0" smtClean="0">
                <a:solidFill>
                  <a:srgbClr val="A8815A"/>
                </a:solidFill>
                <a:latin typeface="HY헤드라인M" pitchFamily="18" charset="-127"/>
                <a:ea typeface="HY헤드라인M" pitchFamily="18" charset="-127"/>
              </a:rPr>
              <a:t> 전달 할 수 있는 </a:t>
            </a:r>
            <a:r>
              <a:rPr lang="en-US" altLang="ko-KR" sz="2000" b="1" dirty="0" smtClean="0">
                <a:solidFill>
                  <a:srgbClr val="A8815A"/>
                </a:solidFill>
                <a:latin typeface="HY헤드라인M" pitchFamily="18" charset="-127"/>
                <a:ea typeface="HY헤드라인M" pitchFamily="18" charset="-127"/>
              </a:rPr>
              <a:t>2017 New Media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899592" y="51520"/>
            <a:ext cx="720080" cy="646331"/>
          </a:xfrm>
          <a:prstGeom prst="rect">
            <a:avLst/>
          </a:prstGeom>
          <a:solidFill>
            <a:srgbClr val="A8815A"/>
          </a:solidFill>
          <a:ln>
            <a:solidFill>
              <a:srgbClr val="A8815A"/>
            </a:solidFill>
          </a:ln>
        </p:spPr>
        <p:txBody>
          <a:bodyPr wrap="square" rtlCol="0" anchor="ctr">
            <a:spAutoFit/>
          </a:bodyPr>
          <a:lstStyle/>
          <a:p>
            <a:pPr algn="dist"/>
            <a:r>
              <a:rPr lang="ko-KR" altLang="en-US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사업소</a:t>
            </a:r>
            <a:r>
              <a:rPr lang="ko-KR" altLang="en-US" dirty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개</a:t>
            </a:r>
            <a:endParaRPr lang="ko-KR" altLang="en-US" dirty="0" smtClean="0">
              <a:solidFill>
                <a:schemeClr val="bg1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cxnSp>
        <p:nvCxnSpPr>
          <p:cNvPr id="40" name="직선 연결선 39"/>
          <p:cNvCxnSpPr/>
          <p:nvPr/>
        </p:nvCxnSpPr>
        <p:spPr>
          <a:xfrm>
            <a:off x="4857007" y="2636912"/>
            <a:ext cx="3459409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직선 연결선 42"/>
          <p:cNvCxnSpPr/>
          <p:nvPr/>
        </p:nvCxnSpPr>
        <p:spPr>
          <a:xfrm>
            <a:off x="4860032" y="4653136"/>
            <a:ext cx="3459409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C:\Users\User\Desktop\코리아네트웍스 로고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6629049"/>
            <a:ext cx="864096" cy="184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9958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직사각형 22"/>
          <p:cNvSpPr/>
          <p:nvPr/>
        </p:nvSpPr>
        <p:spPr>
          <a:xfrm>
            <a:off x="0" y="764703"/>
            <a:ext cx="9144000" cy="1080121"/>
          </a:xfrm>
          <a:prstGeom prst="rect">
            <a:avLst/>
          </a:prstGeom>
          <a:solidFill>
            <a:srgbClr val="CED5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1988407"/>
            <a:ext cx="4248472" cy="475296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-36512" y="-27384"/>
            <a:ext cx="10081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000" b="1" dirty="0" smtClean="0">
                <a:solidFill>
                  <a:srgbClr val="A8815A"/>
                </a:solidFill>
                <a:latin typeface="HY헤드라인M" pitchFamily="18" charset="-127"/>
                <a:ea typeface="HY헤드라인M" pitchFamily="18" charset="-127"/>
              </a:rPr>
              <a:t>02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057395" y="2564904"/>
            <a:ext cx="5483157" cy="181588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ko-KR" sz="1400" b="1" dirty="0" smtClean="0">
                <a:solidFill>
                  <a:srgbClr val="A8815A"/>
                </a:solidFill>
                <a:latin typeface="나눔명조" pitchFamily="18" charset="-127"/>
                <a:ea typeface="나눔명조" pitchFamily="18" charset="-127"/>
              </a:rPr>
              <a:t>1. </a:t>
            </a:r>
            <a:r>
              <a:rPr lang="ko-KR" altLang="en-US" sz="1400" b="1" dirty="0" smtClean="0">
                <a:solidFill>
                  <a:srgbClr val="A8815A"/>
                </a:solidFill>
                <a:latin typeface="나눔명조" pitchFamily="18" charset="-127"/>
                <a:ea typeface="나눔명조" pitchFamily="18" charset="-127"/>
              </a:rPr>
              <a:t>부가기능을 배제</a:t>
            </a:r>
            <a:r>
              <a:rPr lang="en-US" altLang="ko-KR" sz="1400" b="1" dirty="0" smtClean="0">
                <a:solidFill>
                  <a:srgbClr val="A8815A"/>
                </a:solidFill>
                <a:latin typeface="나눔명조" pitchFamily="18" charset="-127"/>
                <a:ea typeface="나눔명조" pitchFamily="18" charset="-127"/>
              </a:rPr>
              <a:t>, </a:t>
            </a:r>
            <a:r>
              <a:rPr lang="ko-KR" altLang="en-US" sz="1400" b="1" dirty="0" smtClean="0">
                <a:solidFill>
                  <a:srgbClr val="A8815A"/>
                </a:solidFill>
                <a:latin typeface="나눔명조" pitchFamily="18" charset="-127"/>
                <a:ea typeface="나눔명조" pitchFamily="18" charset="-127"/>
              </a:rPr>
              <a:t>오직 광고를 위한 대형 </a:t>
            </a:r>
            <a:r>
              <a:rPr lang="en-US" altLang="ko-KR" sz="1400" b="1" dirty="0" smtClean="0">
                <a:solidFill>
                  <a:srgbClr val="A8815A"/>
                </a:solidFill>
                <a:latin typeface="나눔명조" pitchFamily="18" charset="-127"/>
                <a:ea typeface="나눔명조" pitchFamily="18" charset="-127"/>
              </a:rPr>
              <a:t>DID</a:t>
            </a:r>
            <a:r>
              <a:rPr lang="ko-KR" altLang="en-US" sz="1400" b="1" dirty="0" smtClean="0">
                <a:solidFill>
                  <a:srgbClr val="A8815A"/>
                </a:solidFill>
                <a:latin typeface="나눔명조" pitchFamily="18" charset="-127"/>
                <a:ea typeface="나눔명조" pitchFamily="18" charset="-127"/>
              </a:rPr>
              <a:t>를 통한 광고</a:t>
            </a:r>
            <a:endParaRPr lang="en-US" altLang="ko-KR" sz="1400" b="1" dirty="0" smtClean="0">
              <a:solidFill>
                <a:srgbClr val="A8815A"/>
              </a:solidFill>
              <a:latin typeface="나눔명조" pitchFamily="18" charset="-127"/>
              <a:ea typeface="나눔명조" pitchFamily="18" charset="-127"/>
            </a:endParaRPr>
          </a:p>
          <a:p>
            <a:r>
              <a:rPr lang="en-US" altLang="ko-KR" sz="1400" dirty="0" smtClean="0">
                <a:solidFill>
                  <a:srgbClr val="A8815A"/>
                </a:solidFill>
                <a:latin typeface="나눔명조" pitchFamily="18" charset="-127"/>
                <a:ea typeface="나눔명조" pitchFamily="18" charset="-127"/>
              </a:rPr>
              <a:t>   - 65</a:t>
            </a:r>
            <a:r>
              <a:rPr lang="ko-KR" altLang="en-US" sz="1400" dirty="0" smtClean="0">
                <a:solidFill>
                  <a:srgbClr val="A8815A"/>
                </a:solidFill>
                <a:latin typeface="나눔명조" pitchFamily="18" charset="-127"/>
                <a:ea typeface="나눔명조" pitchFamily="18" charset="-127"/>
              </a:rPr>
              <a:t>인치 대형 </a:t>
            </a:r>
            <a:r>
              <a:rPr lang="en-US" altLang="ko-KR" sz="1400" dirty="0" smtClean="0">
                <a:solidFill>
                  <a:srgbClr val="A8815A"/>
                </a:solidFill>
                <a:latin typeface="나눔명조" pitchFamily="18" charset="-127"/>
                <a:ea typeface="나눔명조" pitchFamily="18" charset="-127"/>
              </a:rPr>
              <a:t>DID</a:t>
            </a:r>
            <a:r>
              <a:rPr lang="ko-KR" altLang="en-US" sz="1400" dirty="0" smtClean="0">
                <a:solidFill>
                  <a:srgbClr val="A8815A"/>
                </a:solidFill>
                <a:latin typeface="나눔명조" pitchFamily="18" charset="-127"/>
                <a:ea typeface="나눔명조" pitchFamily="18" charset="-127"/>
              </a:rPr>
              <a:t>를 통한 </a:t>
            </a:r>
            <a:r>
              <a:rPr lang="en-US" altLang="ko-KR" sz="1400" dirty="0" smtClean="0">
                <a:solidFill>
                  <a:srgbClr val="A8815A"/>
                </a:solidFill>
                <a:latin typeface="나눔명조" pitchFamily="18" charset="-127"/>
                <a:ea typeface="나눔명조" pitchFamily="18" charset="-127"/>
              </a:rPr>
              <a:t>Full HD </a:t>
            </a:r>
            <a:r>
              <a:rPr lang="ko-KR" altLang="en-US" sz="1400" dirty="0" smtClean="0">
                <a:solidFill>
                  <a:srgbClr val="A8815A"/>
                </a:solidFill>
                <a:latin typeface="나눔명조" pitchFamily="18" charset="-127"/>
                <a:ea typeface="나눔명조" pitchFamily="18" charset="-127"/>
              </a:rPr>
              <a:t>영상</a:t>
            </a:r>
            <a:endParaRPr lang="en-US" altLang="ko-KR" sz="1400" dirty="0" smtClean="0">
              <a:solidFill>
                <a:srgbClr val="A8815A"/>
              </a:solidFill>
              <a:latin typeface="나눔명조" pitchFamily="18" charset="-127"/>
              <a:ea typeface="나눔명조" pitchFamily="18" charset="-127"/>
            </a:endParaRPr>
          </a:p>
          <a:p>
            <a:endParaRPr lang="en-US" altLang="ko-KR" sz="1400" b="1" dirty="0">
              <a:solidFill>
                <a:srgbClr val="A8815A"/>
              </a:solidFill>
              <a:latin typeface="나눔명조" pitchFamily="18" charset="-127"/>
              <a:ea typeface="나눔명조" pitchFamily="18" charset="-127"/>
            </a:endParaRPr>
          </a:p>
          <a:p>
            <a:r>
              <a:rPr lang="en-US" altLang="ko-KR" sz="1400" b="1" dirty="0" smtClean="0">
                <a:solidFill>
                  <a:srgbClr val="A8815A"/>
                </a:solidFill>
                <a:latin typeface="나눔명조" pitchFamily="18" charset="-127"/>
                <a:ea typeface="나눔명조" pitchFamily="18" charset="-127"/>
              </a:rPr>
              <a:t>2. </a:t>
            </a:r>
            <a:r>
              <a:rPr lang="ko-KR" altLang="en-US" sz="1400" b="1" dirty="0" smtClean="0">
                <a:solidFill>
                  <a:srgbClr val="A8815A"/>
                </a:solidFill>
                <a:latin typeface="나눔명조" pitchFamily="18" charset="-127"/>
                <a:ea typeface="나눔명조" pitchFamily="18" charset="-127"/>
              </a:rPr>
              <a:t>지하철 </a:t>
            </a:r>
            <a:r>
              <a:rPr lang="ko-KR" altLang="en-US" sz="1400" b="1" dirty="0" err="1" smtClean="0">
                <a:solidFill>
                  <a:srgbClr val="A8815A"/>
                </a:solidFill>
                <a:latin typeface="나눔명조" pitchFamily="18" charset="-127"/>
                <a:ea typeface="나눔명조" pitchFamily="18" charset="-127"/>
              </a:rPr>
              <a:t>역사내</a:t>
            </a:r>
            <a:r>
              <a:rPr lang="ko-KR" altLang="en-US" sz="1400" b="1" dirty="0" smtClean="0">
                <a:solidFill>
                  <a:srgbClr val="A8815A"/>
                </a:solidFill>
                <a:latin typeface="나눔명조" pitchFamily="18" charset="-127"/>
                <a:ea typeface="나눔명조" pitchFamily="18" charset="-127"/>
              </a:rPr>
              <a:t> </a:t>
            </a:r>
            <a:r>
              <a:rPr lang="en-US" altLang="ko-KR" sz="1400" b="1" dirty="0" smtClean="0">
                <a:solidFill>
                  <a:srgbClr val="A8815A"/>
                </a:solidFill>
                <a:latin typeface="나눔명조" pitchFamily="18" charset="-127"/>
                <a:ea typeface="나눔명조" pitchFamily="18" charset="-127"/>
              </a:rPr>
              <a:t>1, 2, 3, 4</a:t>
            </a:r>
            <a:r>
              <a:rPr lang="ko-KR" altLang="en-US" sz="1400" b="1" dirty="0" smtClean="0">
                <a:solidFill>
                  <a:srgbClr val="A8815A"/>
                </a:solidFill>
                <a:latin typeface="나눔명조" pitchFamily="18" charset="-127"/>
                <a:ea typeface="나눔명조" pitchFamily="18" charset="-127"/>
              </a:rPr>
              <a:t>호선 </a:t>
            </a:r>
            <a:r>
              <a:rPr lang="en-US" altLang="ko-KR" sz="1400" b="1" dirty="0" smtClean="0">
                <a:solidFill>
                  <a:srgbClr val="A8815A"/>
                </a:solidFill>
                <a:latin typeface="나눔명조" pitchFamily="18" charset="-127"/>
                <a:ea typeface="나눔명조" pitchFamily="18" charset="-127"/>
              </a:rPr>
              <a:t>112</a:t>
            </a:r>
            <a:r>
              <a:rPr lang="ko-KR" altLang="en-US" sz="1400" b="1" dirty="0" smtClean="0">
                <a:solidFill>
                  <a:srgbClr val="A8815A"/>
                </a:solidFill>
                <a:latin typeface="나눔명조" pitchFamily="18" charset="-127"/>
                <a:ea typeface="나눔명조" pitchFamily="18" charset="-127"/>
              </a:rPr>
              <a:t>개 역사에 </a:t>
            </a:r>
            <a:r>
              <a:rPr lang="en-US" altLang="ko-KR" sz="1400" b="1" dirty="0" smtClean="0">
                <a:solidFill>
                  <a:srgbClr val="A8815A"/>
                </a:solidFill>
                <a:latin typeface="나눔명조" pitchFamily="18" charset="-127"/>
                <a:ea typeface="나눔명조" pitchFamily="18" charset="-127"/>
              </a:rPr>
              <a:t>500</a:t>
            </a:r>
            <a:r>
              <a:rPr lang="ko-KR" altLang="en-US" sz="1400" b="1" dirty="0" smtClean="0">
                <a:solidFill>
                  <a:srgbClr val="A8815A"/>
                </a:solidFill>
                <a:latin typeface="나눔명조" pitchFamily="18" charset="-127"/>
                <a:ea typeface="나눔명조" pitchFamily="18" charset="-127"/>
              </a:rPr>
              <a:t>대 배치</a:t>
            </a:r>
            <a:endParaRPr lang="en-US" altLang="ko-KR" sz="1400" b="1" dirty="0" smtClean="0">
              <a:solidFill>
                <a:srgbClr val="A8815A"/>
              </a:solidFill>
              <a:latin typeface="나눔명조" pitchFamily="18" charset="-127"/>
              <a:ea typeface="나눔명조" pitchFamily="18" charset="-127"/>
            </a:endParaRPr>
          </a:p>
          <a:p>
            <a:r>
              <a:rPr lang="en-US" altLang="ko-KR" sz="1400" dirty="0">
                <a:solidFill>
                  <a:srgbClr val="A8815A"/>
                </a:solidFill>
                <a:latin typeface="나눔명조" pitchFamily="18" charset="-127"/>
                <a:ea typeface="나눔명조" pitchFamily="18" charset="-127"/>
              </a:rPr>
              <a:t> </a:t>
            </a:r>
            <a:r>
              <a:rPr lang="en-US" altLang="ko-KR" sz="1400" dirty="0" smtClean="0">
                <a:solidFill>
                  <a:srgbClr val="A8815A"/>
                </a:solidFill>
                <a:latin typeface="나눔명조" pitchFamily="18" charset="-127"/>
                <a:ea typeface="나눔명조" pitchFamily="18" charset="-127"/>
              </a:rPr>
              <a:t>  - </a:t>
            </a:r>
            <a:r>
              <a:rPr lang="ko-KR" altLang="en-US" sz="1400" dirty="0" smtClean="0">
                <a:solidFill>
                  <a:srgbClr val="A8815A"/>
                </a:solidFill>
                <a:latin typeface="나눔명조" pitchFamily="18" charset="-127"/>
                <a:ea typeface="나눔명조" pitchFamily="18" charset="-127"/>
              </a:rPr>
              <a:t>대형패널을 통해 노출되는 매체</a:t>
            </a:r>
            <a:endParaRPr lang="en-US" altLang="ko-KR" sz="1400" dirty="0" smtClean="0">
              <a:solidFill>
                <a:srgbClr val="A8815A"/>
              </a:solidFill>
              <a:latin typeface="나눔명조" pitchFamily="18" charset="-127"/>
              <a:ea typeface="나눔명조" pitchFamily="18" charset="-127"/>
            </a:endParaRPr>
          </a:p>
          <a:p>
            <a:endParaRPr lang="en-US" altLang="ko-KR" sz="1400" b="1" dirty="0">
              <a:solidFill>
                <a:srgbClr val="A8815A"/>
              </a:solidFill>
              <a:latin typeface="나눔명조" pitchFamily="18" charset="-127"/>
              <a:ea typeface="나눔명조" pitchFamily="18" charset="-127"/>
            </a:endParaRPr>
          </a:p>
          <a:p>
            <a:r>
              <a:rPr lang="en-US" altLang="ko-KR" sz="1400" b="1" dirty="0" smtClean="0">
                <a:solidFill>
                  <a:srgbClr val="A8815A"/>
                </a:solidFill>
                <a:latin typeface="나눔명조" pitchFamily="18" charset="-127"/>
                <a:ea typeface="나눔명조" pitchFamily="18" charset="-127"/>
              </a:rPr>
              <a:t>3. </a:t>
            </a:r>
            <a:r>
              <a:rPr lang="ko-KR" altLang="en-US" sz="1400" b="1" dirty="0" smtClean="0">
                <a:solidFill>
                  <a:srgbClr val="A8815A"/>
                </a:solidFill>
                <a:latin typeface="나눔명조" pitchFamily="18" charset="-127"/>
                <a:ea typeface="나눔명조" pitchFamily="18" charset="-127"/>
              </a:rPr>
              <a:t>세계가 인정한 플랫폼</a:t>
            </a:r>
            <a:endParaRPr lang="en-US" altLang="ko-KR" sz="1400" b="1" dirty="0" smtClean="0">
              <a:solidFill>
                <a:srgbClr val="A8815A"/>
              </a:solidFill>
              <a:latin typeface="나눔명조" pitchFamily="18" charset="-127"/>
              <a:ea typeface="나눔명조" pitchFamily="18" charset="-127"/>
            </a:endParaRPr>
          </a:p>
          <a:p>
            <a:r>
              <a:rPr lang="en-US" altLang="ko-KR" sz="1400" dirty="0">
                <a:solidFill>
                  <a:srgbClr val="A8815A"/>
                </a:solidFill>
                <a:latin typeface="나눔명조" pitchFamily="18" charset="-127"/>
                <a:ea typeface="나눔명조" pitchFamily="18" charset="-127"/>
              </a:rPr>
              <a:t> </a:t>
            </a:r>
            <a:r>
              <a:rPr lang="en-US" altLang="ko-KR" sz="1400" dirty="0" smtClean="0">
                <a:solidFill>
                  <a:srgbClr val="A8815A"/>
                </a:solidFill>
                <a:latin typeface="나눔명조" pitchFamily="18" charset="-127"/>
                <a:ea typeface="나눔명조" pitchFamily="18" charset="-127"/>
              </a:rPr>
              <a:t>  - </a:t>
            </a:r>
            <a:r>
              <a:rPr lang="ko-KR" altLang="en-US" sz="1400" dirty="0" smtClean="0">
                <a:solidFill>
                  <a:srgbClr val="A8815A"/>
                </a:solidFill>
                <a:latin typeface="나눔명조" pitchFamily="18" charset="-127"/>
                <a:ea typeface="나눔명조" pitchFamily="18" charset="-127"/>
              </a:rPr>
              <a:t>세계 중심지에서 검증된 </a:t>
            </a:r>
            <a:r>
              <a:rPr lang="en-US" altLang="ko-KR" sz="1400" dirty="0" smtClean="0">
                <a:solidFill>
                  <a:srgbClr val="A8815A"/>
                </a:solidFill>
                <a:latin typeface="나눔명조" pitchFamily="18" charset="-127"/>
                <a:ea typeface="나눔명조" pitchFamily="18" charset="-127"/>
              </a:rPr>
              <a:t>G-</a:t>
            </a:r>
            <a:r>
              <a:rPr lang="en-US" altLang="ko-KR" sz="1400" dirty="0" err="1" smtClean="0">
                <a:solidFill>
                  <a:srgbClr val="A8815A"/>
                </a:solidFill>
                <a:latin typeface="나눔명조" pitchFamily="18" charset="-127"/>
                <a:ea typeface="나눔명조" pitchFamily="18" charset="-127"/>
              </a:rPr>
              <a:t>Smatt</a:t>
            </a:r>
            <a:r>
              <a:rPr lang="en-US" altLang="ko-KR" sz="1400" dirty="0" smtClean="0">
                <a:solidFill>
                  <a:srgbClr val="A8815A"/>
                </a:solidFill>
                <a:latin typeface="나눔명조" pitchFamily="18" charset="-127"/>
                <a:ea typeface="나눔명조" pitchFamily="18" charset="-127"/>
              </a:rPr>
              <a:t> </a:t>
            </a:r>
            <a:r>
              <a:rPr lang="ko-KR" altLang="en-US" sz="1400" dirty="0" err="1" smtClean="0">
                <a:solidFill>
                  <a:srgbClr val="A8815A"/>
                </a:solidFill>
                <a:latin typeface="나눔명조" pitchFamily="18" charset="-127"/>
                <a:ea typeface="나눔명조" pitchFamily="18" charset="-127"/>
              </a:rPr>
              <a:t>집객효과</a:t>
            </a:r>
            <a:endParaRPr lang="en-US" altLang="ko-KR" sz="1400" dirty="0" smtClean="0">
              <a:solidFill>
                <a:srgbClr val="A8815A"/>
              </a:solidFill>
              <a:latin typeface="나눔명조" pitchFamily="18" charset="-127"/>
              <a:ea typeface="나눔명조" pitchFamily="18" charset="-127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899592" y="51520"/>
            <a:ext cx="720080" cy="646331"/>
          </a:xfrm>
          <a:prstGeom prst="rect">
            <a:avLst/>
          </a:prstGeom>
          <a:solidFill>
            <a:srgbClr val="A8815A"/>
          </a:solidFill>
          <a:ln>
            <a:solidFill>
              <a:srgbClr val="A8815A"/>
            </a:solidFill>
          </a:ln>
        </p:spPr>
        <p:txBody>
          <a:bodyPr wrap="square" rtlCol="0" anchor="ctr">
            <a:spAutoFit/>
          </a:bodyPr>
          <a:lstStyle/>
          <a:p>
            <a:pPr algn="dist"/>
            <a:r>
              <a:rPr lang="ko-KR" altLang="en-US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사업소</a:t>
            </a:r>
            <a:r>
              <a:rPr lang="ko-KR" altLang="en-US" dirty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개</a:t>
            </a:r>
            <a:endParaRPr lang="ko-KR" altLang="en-US" dirty="0" smtClean="0">
              <a:solidFill>
                <a:schemeClr val="bg1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95736" y="1340768"/>
            <a:ext cx="47525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8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매체소개</a:t>
            </a:r>
            <a:endParaRPr lang="ko-KR" altLang="en-US" sz="2800" dirty="0">
              <a:solidFill>
                <a:schemeClr val="bg1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851920" y="4653136"/>
            <a:ext cx="5483157" cy="165782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1400" b="1" dirty="0" smtClean="0">
                <a:solidFill>
                  <a:srgbClr val="A8815A"/>
                </a:solidFill>
                <a:latin typeface="나눔명조" pitchFamily="18" charset="-127"/>
                <a:ea typeface="나눔명조" pitchFamily="18" charset="-127"/>
              </a:rPr>
              <a:t>총 </a:t>
            </a:r>
            <a:r>
              <a:rPr lang="en-US" altLang="ko-KR" sz="1400" b="1" dirty="0" smtClean="0">
                <a:solidFill>
                  <a:srgbClr val="A8815A"/>
                </a:solidFill>
                <a:latin typeface="나눔명조" pitchFamily="18" charset="-127"/>
                <a:ea typeface="나눔명조" pitchFamily="18" charset="-127"/>
              </a:rPr>
              <a:t>22</a:t>
            </a:r>
            <a:r>
              <a:rPr lang="ko-KR" altLang="en-US" sz="1400" b="1" dirty="0" err="1" smtClean="0">
                <a:solidFill>
                  <a:srgbClr val="A8815A"/>
                </a:solidFill>
                <a:latin typeface="나눔명조" pitchFamily="18" charset="-127"/>
                <a:ea typeface="나눔명조" pitchFamily="18" charset="-127"/>
              </a:rPr>
              <a:t>억명이</a:t>
            </a:r>
            <a:r>
              <a:rPr lang="ko-KR" altLang="en-US" sz="1400" b="1" dirty="0" smtClean="0">
                <a:solidFill>
                  <a:srgbClr val="A8815A"/>
                </a:solidFill>
                <a:latin typeface="나눔명조" pitchFamily="18" charset="-127"/>
                <a:ea typeface="나눔명조" pitchFamily="18" charset="-127"/>
              </a:rPr>
              <a:t> 이용하는 지하철 주요역사에 위치하여 </a:t>
            </a:r>
            <a:endParaRPr lang="en-US" altLang="ko-KR" sz="1400" b="1" dirty="0" smtClean="0">
              <a:solidFill>
                <a:srgbClr val="A8815A"/>
              </a:solidFill>
              <a:latin typeface="나눔명조" pitchFamily="18" charset="-127"/>
              <a:ea typeface="나눔명조" pitchFamily="18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1400" b="1" dirty="0" smtClean="0">
                <a:solidFill>
                  <a:srgbClr val="A8815A"/>
                </a:solidFill>
                <a:latin typeface="나눔명조" pitchFamily="18" charset="-127"/>
                <a:ea typeface="나눔명조" pitchFamily="18" charset="-127"/>
              </a:rPr>
              <a:t>일 평균 </a:t>
            </a:r>
            <a:r>
              <a:rPr lang="en-US" altLang="ko-KR" sz="1400" b="1" dirty="0" smtClean="0">
                <a:solidFill>
                  <a:srgbClr val="A8815A"/>
                </a:solidFill>
                <a:latin typeface="나눔명조" pitchFamily="18" charset="-127"/>
                <a:ea typeface="나눔명조" pitchFamily="18" charset="-127"/>
              </a:rPr>
              <a:t>611</a:t>
            </a:r>
            <a:r>
              <a:rPr lang="ko-KR" altLang="en-US" sz="1400" b="1" dirty="0" err="1" smtClean="0">
                <a:solidFill>
                  <a:srgbClr val="A8815A"/>
                </a:solidFill>
                <a:latin typeface="나눔명조" pitchFamily="18" charset="-127"/>
                <a:ea typeface="나눔명조" pitchFamily="18" charset="-127"/>
              </a:rPr>
              <a:t>만명에게</a:t>
            </a:r>
            <a:r>
              <a:rPr lang="ko-KR" altLang="en-US" sz="1400" b="1" dirty="0" smtClean="0">
                <a:solidFill>
                  <a:srgbClr val="A8815A"/>
                </a:solidFill>
                <a:latin typeface="나눔명조" pitchFamily="18" charset="-127"/>
                <a:ea typeface="나눔명조" pitchFamily="18" charset="-127"/>
              </a:rPr>
              <a:t> 노출이 가능한 </a:t>
            </a:r>
            <a:endParaRPr lang="en-US" altLang="ko-KR" sz="1400" b="1" dirty="0" smtClean="0">
              <a:solidFill>
                <a:srgbClr val="A8815A"/>
              </a:solidFill>
              <a:latin typeface="나눔명조" pitchFamily="18" charset="-127"/>
              <a:ea typeface="나눔명조" pitchFamily="18" charset="-127"/>
            </a:endParaRPr>
          </a:p>
          <a:p>
            <a:pPr algn="ctr">
              <a:lnSpc>
                <a:spcPct val="150000"/>
              </a:lnSpc>
            </a:pPr>
            <a:r>
              <a:rPr lang="en-US" altLang="ko-KR" sz="1400" b="1" dirty="0" smtClean="0">
                <a:solidFill>
                  <a:srgbClr val="A8815A"/>
                </a:solidFill>
                <a:latin typeface="나눔명조" pitchFamily="18" charset="-127"/>
                <a:ea typeface="나눔명조" pitchFamily="18" charset="-127"/>
              </a:rPr>
              <a:t>S-Map(Media Art Platform)</a:t>
            </a:r>
            <a:r>
              <a:rPr lang="ko-KR" altLang="en-US" sz="1400" b="1" dirty="0" smtClean="0">
                <a:solidFill>
                  <a:srgbClr val="A8815A"/>
                </a:solidFill>
                <a:latin typeface="나눔명조" pitchFamily="18" charset="-127"/>
                <a:ea typeface="나눔명조" pitchFamily="18" charset="-127"/>
              </a:rPr>
              <a:t>은 </a:t>
            </a:r>
            <a:endParaRPr lang="en-US" altLang="ko-KR" sz="1400" b="1" dirty="0" smtClean="0">
              <a:solidFill>
                <a:srgbClr val="A8815A"/>
              </a:solidFill>
              <a:latin typeface="나눔명조" pitchFamily="18" charset="-127"/>
              <a:ea typeface="나눔명조" pitchFamily="18" charset="-127"/>
            </a:endParaRPr>
          </a:p>
          <a:p>
            <a:pPr algn="ctr">
              <a:lnSpc>
                <a:spcPct val="150000"/>
              </a:lnSpc>
            </a:pPr>
            <a:r>
              <a:rPr lang="en-US" altLang="ko-KR" sz="1400" b="1" dirty="0" smtClean="0">
                <a:solidFill>
                  <a:srgbClr val="A8815A"/>
                </a:solidFill>
                <a:latin typeface="나눔명조" pitchFamily="18" charset="-127"/>
                <a:ea typeface="나눔명조" pitchFamily="18" charset="-127"/>
              </a:rPr>
              <a:t>65</a:t>
            </a:r>
            <a:r>
              <a:rPr lang="ko-KR" altLang="en-US" sz="1400" b="1" dirty="0" smtClean="0">
                <a:solidFill>
                  <a:srgbClr val="A8815A"/>
                </a:solidFill>
                <a:latin typeface="나눔명조" pitchFamily="18" charset="-127"/>
                <a:ea typeface="나눔명조" pitchFamily="18" charset="-127"/>
              </a:rPr>
              <a:t>인치 대형 </a:t>
            </a:r>
            <a:r>
              <a:rPr lang="en-US" altLang="ko-KR" sz="1400" b="1" dirty="0" smtClean="0">
                <a:solidFill>
                  <a:srgbClr val="A8815A"/>
                </a:solidFill>
                <a:latin typeface="나눔명조" pitchFamily="18" charset="-127"/>
                <a:ea typeface="나눔명조" pitchFamily="18" charset="-127"/>
              </a:rPr>
              <a:t>DID</a:t>
            </a:r>
            <a:r>
              <a:rPr lang="ko-KR" altLang="en-US" sz="1400" b="1" dirty="0" smtClean="0">
                <a:solidFill>
                  <a:srgbClr val="A8815A"/>
                </a:solidFill>
                <a:latin typeface="나눔명조" pitchFamily="18" charset="-127"/>
                <a:ea typeface="나눔명조" pitchFamily="18" charset="-127"/>
              </a:rPr>
              <a:t>를 통한 </a:t>
            </a:r>
            <a:r>
              <a:rPr lang="ko-KR" altLang="en-US" sz="1400" b="1" dirty="0" err="1" smtClean="0">
                <a:solidFill>
                  <a:srgbClr val="A8815A"/>
                </a:solidFill>
                <a:latin typeface="나눔명조" pitchFamily="18" charset="-127"/>
                <a:ea typeface="나눔명조" pitchFamily="18" charset="-127"/>
              </a:rPr>
              <a:t>역사내</a:t>
            </a:r>
            <a:r>
              <a:rPr lang="ko-KR" altLang="en-US" sz="1400" b="1" dirty="0" smtClean="0">
                <a:solidFill>
                  <a:srgbClr val="A8815A"/>
                </a:solidFill>
                <a:latin typeface="나눔명조" pitchFamily="18" charset="-127"/>
                <a:ea typeface="나눔명조" pitchFamily="18" charset="-127"/>
              </a:rPr>
              <a:t> 대합실</a:t>
            </a:r>
            <a:r>
              <a:rPr lang="en-US" altLang="ko-KR" sz="1400" b="1" dirty="0" smtClean="0">
                <a:solidFill>
                  <a:srgbClr val="A8815A"/>
                </a:solidFill>
                <a:latin typeface="나눔명조" pitchFamily="18" charset="-127"/>
                <a:ea typeface="나눔명조" pitchFamily="18" charset="-127"/>
              </a:rPr>
              <a:t>, </a:t>
            </a:r>
            <a:r>
              <a:rPr lang="ko-KR" altLang="en-US" sz="1400" b="1" dirty="0" smtClean="0">
                <a:solidFill>
                  <a:srgbClr val="A8815A"/>
                </a:solidFill>
                <a:latin typeface="나눔명조" pitchFamily="18" charset="-127"/>
                <a:ea typeface="나눔명조" pitchFamily="18" charset="-127"/>
              </a:rPr>
              <a:t>승강장 </a:t>
            </a:r>
            <a:endParaRPr lang="en-US" altLang="ko-KR" sz="1400" b="1" dirty="0" smtClean="0">
              <a:solidFill>
                <a:srgbClr val="A8815A"/>
              </a:solidFill>
              <a:latin typeface="나눔명조" pitchFamily="18" charset="-127"/>
              <a:ea typeface="나눔명조" pitchFamily="18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1400" b="1" dirty="0" smtClean="0">
                <a:solidFill>
                  <a:srgbClr val="A8815A"/>
                </a:solidFill>
                <a:latin typeface="나눔명조" pitchFamily="18" charset="-127"/>
                <a:ea typeface="나눔명조" pitchFamily="18" charset="-127"/>
              </a:rPr>
              <a:t>지하철 이용객</a:t>
            </a:r>
            <a:r>
              <a:rPr lang="en-US" altLang="ko-KR" sz="1400" b="1" dirty="0" smtClean="0">
                <a:solidFill>
                  <a:srgbClr val="A8815A"/>
                </a:solidFill>
                <a:latin typeface="나눔명조" pitchFamily="18" charset="-127"/>
                <a:ea typeface="나눔명조" pitchFamily="18" charset="-127"/>
              </a:rPr>
              <a:t> </a:t>
            </a:r>
            <a:r>
              <a:rPr lang="ko-KR" altLang="en-US" sz="1400" b="1" dirty="0" smtClean="0">
                <a:solidFill>
                  <a:srgbClr val="A8815A"/>
                </a:solidFill>
                <a:latin typeface="나눔명조" pitchFamily="18" charset="-127"/>
                <a:ea typeface="나눔명조" pitchFamily="18" charset="-127"/>
              </a:rPr>
              <a:t>에게 높은 </a:t>
            </a:r>
            <a:r>
              <a:rPr lang="ko-KR" altLang="en-US" sz="1400" b="1" dirty="0" err="1" smtClean="0">
                <a:solidFill>
                  <a:srgbClr val="A8815A"/>
                </a:solidFill>
                <a:latin typeface="나눔명조" pitchFamily="18" charset="-127"/>
                <a:ea typeface="나눔명조" pitchFamily="18" charset="-127"/>
              </a:rPr>
              <a:t>주목도를</a:t>
            </a:r>
            <a:r>
              <a:rPr lang="ko-KR" altLang="en-US" sz="1400" b="1" dirty="0" smtClean="0">
                <a:solidFill>
                  <a:srgbClr val="A8815A"/>
                </a:solidFill>
                <a:latin typeface="나눔명조" pitchFamily="18" charset="-127"/>
                <a:ea typeface="나눔명조" pitchFamily="18" charset="-127"/>
              </a:rPr>
              <a:t> 갖는 매체 </a:t>
            </a:r>
            <a:endParaRPr lang="en-US" altLang="ko-KR" sz="1400" b="1" dirty="0" smtClean="0">
              <a:solidFill>
                <a:srgbClr val="A8815A"/>
              </a:solidFill>
              <a:latin typeface="나눔명조" pitchFamily="18" charset="-127"/>
              <a:ea typeface="나눔명조" pitchFamily="18" charset="-127"/>
            </a:endParaRPr>
          </a:p>
        </p:txBody>
      </p:sp>
      <p:sp>
        <p:nvSpPr>
          <p:cNvPr id="15" name="직사각형 14"/>
          <p:cNvSpPr/>
          <p:nvPr/>
        </p:nvSpPr>
        <p:spPr>
          <a:xfrm>
            <a:off x="2483768" y="704890"/>
            <a:ext cx="416894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4000" b="1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S-MAP</a:t>
            </a:r>
            <a:r>
              <a:rPr lang="en-US" altLang="ko-KR" sz="2000" b="1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(Media Art Platform)</a:t>
            </a:r>
            <a:endParaRPr lang="en-US" altLang="ko-KR" sz="2000" b="1" dirty="0">
              <a:solidFill>
                <a:schemeClr val="bg1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cxnSp>
        <p:nvCxnSpPr>
          <p:cNvPr id="19" name="직선 연결선 18"/>
          <p:cNvCxnSpPr/>
          <p:nvPr/>
        </p:nvCxnSpPr>
        <p:spPr>
          <a:xfrm>
            <a:off x="2843808" y="620688"/>
            <a:ext cx="3520869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직선 연결선 21"/>
          <p:cNvCxnSpPr/>
          <p:nvPr/>
        </p:nvCxnSpPr>
        <p:spPr>
          <a:xfrm>
            <a:off x="2851331" y="1988840"/>
            <a:ext cx="3520869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2" descr="C:\Users\User\Desktop\코리아네트웍스 로고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6629049"/>
            <a:ext cx="864096" cy="184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5824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직사각형 13"/>
          <p:cNvSpPr/>
          <p:nvPr/>
        </p:nvSpPr>
        <p:spPr>
          <a:xfrm>
            <a:off x="0" y="764704"/>
            <a:ext cx="9144000" cy="6093296"/>
          </a:xfrm>
          <a:prstGeom prst="rect">
            <a:avLst/>
          </a:prstGeom>
          <a:solidFill>
            <a:srgbClr val="CED5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-36512" y="-27384"/>
            <a:ext cx="10081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000" b="1" dirty="0" smtClean="0">
                <a:solidFill>
                  <a:srgbClr val="A8815A"/>
                </a:solidFill>
                <a:latin typeface="HY헤드라인M" pitchFamily="18" charset="-127"/>
                <a:ea typeface="HY헤드라인M" pitchFamily="18" charset="-127"/>
              </a:rPr>
              <a:t>02</a:t>
            </a:r>
          </a:p>
        </p:txBody>
      </p:sp>
      <p:pic>
        <p:nvPicPr>
          <p:cNvPr id="12" name="Picture 2" descr="C:\Users\User\Desktop\코리아네트웍스 로고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6629049"/>
            <a:ext cx="864096" cy="184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" t="10188" b="-1221"/>
          <a:stretch/>
        </p:blipFill>
        <p:spPr bwMode="auto">
          <a:xfrm>
            <a:off x="-1" y="1196752"/>
            <a:ext cx="9144001" cy="532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직사각형 16"/>
          <p:cNvSpPr/>
          <p:nvPr/>
        </p:nvSpPr>
        <p:spPr>
          <a:xfrm>
            <a:off x="107504" y="3708321"/>
            <a:ext cx="46805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en-US" altLang="ko-KR" sz="3200" b="1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65</a:t>
            </a:r>
            <a:r>
              <a:rPr lang="ko-KR" altLang="en-US" sz="3200" b="1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인치 </a:t>
            </a:r>
            <a:r>
              <a:rPr lang="en-US" altLang="ko-KR" sz="3200" b="1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FULL-HD </a:t>
            </a:r>
            <a:r>
              <a:rPr lang="ko-KR" altLang="en-US" sz="3200" b="1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영상</a:t>
            </a:r>
            <a:endParaRPr lang="en-US" altLang="ko-KR" sz="3200" b="1" dirty="0" smtClean="0">
              <a:solidFill>
                <a:schemeClr val="bg1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cxnSp>
        <p:nvCxnSpPr>
          <p:cNvPr id="15" name="직선 연결선 14"/>
          <p:cNvCxnSpPr/>
          <p:nvPr/>
        </p:nvCxnSpPr>
        <p:spPr>
          <a:xfrm flipV="1">
            <a:off x="2195736" y="2564904"/>
            <a:ext cx="288032" cy="1080120"/>
          </a:xfrm>
          <a:prstGeom prst="line">
            <a:avLst/>
          </a:prstGeom>
          <a:ln>
            <a:solidFill>
              <a:srgbClr val="4F4F4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직선 연결선 15"/>
          <p:cNvCxnSpPr/>
          <p:nvPr/>
        </p:nvCxnSpPr>
        <p:spPr>
          <a:xfrm>
            <a:off x="2483768" y="2564904"/>
            <a:ext cx="1224136" cy="0"/>
          </a:xfrm>
          <a:prstGeom prst="line">
            <a:avLst/>
          </a:prstGeom>
          <a:ln>
            <a:solidFill>
              <a:srgbClr val="4F4F4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179512" y="4277995"/>
            <a:ext cx="5483157" cy="203132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400" b="1" dirty="0" smtClean="0">
                <a:solidFill>
                  <a:srgbClr val="A8815A"/>
                </a:solidFill>
                <a:latin typeface="+mn-ea"/>
              </a:rPr>
              <a:t>부가 기능을 배제</a:t>
            </a:r>
            <a:r>
              <a:rPr lang="en-US" altLang="ko-KR" sz="2400" b="1" dirty="0" smtClean="0">
                <a:solidFill>
                  <a:srgbClr val="A8815A"/>
                </a:solidFill>
                <a:latin typeface="+mn-ea"/>
              </a:rPr>
              <a:t>,</a:t>
            </a:r>
          </a:p>
          <a:p>
            <a:pPr>
              <a:lnSpc>
                <a:spcPct val="150000"/>
              </a:lnSpc>
            </a:pPr>
            <a:r>
              <a:rPr lang="ko-KR" altLang="en-US" sz="2400" b="1" dirty="0" smtClean="0">
                <a:solidFill>
                  <a:srgbClr val="A8815A"/>
                </a:solidFill>
                <a:latin typeface="+mn-ea"/>
              </a:rPr>
              <a:t>오직 광고만을 위한 디스플레이</a:t>
            </a:r>
            <a:endParaRPr lang="en-US" altLang="ko-KR" sz="2400" b="1" dirty="0" smtClean="0">
              <a:solidFill>
                <a:srgbClr val="A8815A"/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ko-KR" sz="800" b="1" dirty="0" smtClean="0">
              <a:solidFill>
                <a:srgbClr val="A8815A"/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ko-KR" sz="1400" b="1" dirty="0" smtClean="0">
                <a:solidFill>
                  <a:srgbClr val="A8815A"/>
                </a:solidFill>
                <a:latin typeface="+mn-ea"/>
              </a:rPr>
              <a:t>*65</a:t>
            </a:r>
            <a:r>
              <a:rPr lang="ko-KR" altLang="en-US" sz="1400" b="1" dirty="0" smtClean="0">
                <a:solidFill>
                  <a:srgbClr val="A8815A"/>
                </a:solidFill>
                <a:latin typeface="+mn-ea"/>
              </a:rPr>
              <a:t>인치 대형 </a:t>
            </a:r>
            <a:r>
              <a:rPr lang="en-US" altLang="ko-KR" sz="1400" b="1" dirty="0" smtClean="0">
                <a:solidFill>
                  <a:srgbClr val="A8815A"/>
                </a:solidFill>
                <a:latin typeface="+mn-ea"/>
              </a:rPr>
              <a:t>DID</a:t>
            </a:r>
            <a:r>
              <a:rPr lang="ko-KR" altLang="en-US" sz="1400" b="1" dirty="0" smtClean="0">
                <a:solidFill>
                  <a:srgbClr val="A8815A"/>
                </a:solidFill>
                <a:latin typeface="+mn-ea"/>
              </a:rPr>
              <a:t>를 통해 지하철 대합실 및 승강장 이용객들에게</a:t>
            </a:r>
            <a:endParaRPr lang="en-US" altLang="ko-KR" sz="1400" b="1" dirty="0" smtClean="0">
              <a:solidFill>
                <a:srgbClr val="A8815A"/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ko-KR" altLang="en-US" sz="1400" b="1" dirty="0" smtClean="0">
                <a:solidFill>
                  <a:srgbClr val="A8815A"/>
                </a:solidFill>
                <a:latin typeface="+mn-ea"/>
              </a:rPr>
              <a:t> 광고노출 주목도 제공</a:t>
            </a:r>
            <a:endParaRPr lang="en-US" altLang="ko-KR" sz="1400" b="1" dirty="0" smtClean="0">
              <a:solidFill>
                <a:srgbClr val="A8815A"/>
              </a:solidFill>
              <a:latin typeface="+mn-ea"/>
            </a:endParaRPr>
          </a:p>
        </p:txBody>
      </p:sp>
      <p:sp>
        <p:nvSpPr>
          <p:cNvPr id="2" name="타원 1"/>
          <p:cNvSpPr/>
          <p:nvPr/>
        </p:nvSpPr>
        <p:spPr>
          <a:xfrm>
            <a:off x="3707904" y="2492896"/>
            <a:ext cx="144016" cy="144016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타원 18"/>
          <p:cNvSpPr/>
          <p:nvPr/>
        </p:nvSpPr>
        <p:spPr>
          <a:xfrm>
            <a:off x="2123728" y="3573016"/>
            <a:ext cx="144016" cy="144016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TextBox 17"/>
          <p:cNvSpPr txBox="1"/>
          <p:nvPr/>
        </p:nvSpPr>
        <p:spPr>
          <a:xfrm>
            <a:off x="899592" y="51520"/>
            <a:ext cx="720080" cy="646331"/>
          </a:xfrm>
          <a:prstGeom prst="rect">
            <a:avLst/>
          </a:prstGeom>
          <a:solidFill>
            <a:srgbClr val="A8815A"/>
          </a:solidFill>
          <a:ln>
            <a:solidFill>
              <a:srgbClr val="A8815A"/>
            </a:solidFill>
          </a:ln>
        </p:spPr>
        <p:txBody>
          <a:bodyPr wrap="square" rtlCol="0" anchor="ctr">
            <a:spAutoFit/>
          </a:bodyPr>
          <a:lstStyle/>
          <a:p>
            <a:pPr algn="dist"/>
            <a:r>
              <a:rPr lang="ko-KR" altLang="en-US" b="1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사업소</a:t>
            </a:r>
            <a:r>
              <a:rPr lang="ko-KR" altLang="en-US" b="1" dirty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개</a:t>
            </a:r>
            <a:endParaRPr lang="ko-KR" altLang="en-US" b="1" dirty="0" smtClean="0">
              <a:solidFill>
                <a:schemeClr val="bg1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306211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직사각형 26"/>
          <p:cNvSpPr/>
          <p:nvPr/>
        </p:nvSpPr>
        <p:spPr>
          <a:xfrm>
            <a:off x="0" y="764704"/>
            <a:ext cx="9144000" cy="6093296"/>
          </a:xfrm>
          <a:prstGeom prst="rect">
            <a:avLst/>
          </a:prstGeom>
          <a:solidFill>
            <a:srgbClr val="CED5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20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45" b="99184" l="515" r="989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578" t="5450" r="8356" b="11667"/>
          <a:stretch/>
        </p:blipFill>
        <p:spPr bwMode="auto">
          <a:xfrm>
            <a:off x="3923928" y="1230841"/>
            <a:ext cx="5256584" cy="5150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-36512" y="-27384"/>
            <a:ext cx="10081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000" b="1" dirty="0" smtClean="0">
                <a:solidFill>
                  <a:srgbClr val="A8815A"/>
                </a:solidFill>
                <a:latin typeface="HY헤드라인M" pitchFamily="18" charset="-127"/>
                <a:ea typeface="HY헤드라인M" pitchFamily="18" charset="-127"/>
              </a:rPr>
              <a:t>02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99592" y="51520"/>
            <a:ext cx="720080" cy="646331"/>
          </a:xfrm>
          <a:prstGeom prst="rect">
            <a:avLst/>
          </a:prstGeom>
          <a:solidFill>
            <a:srgbClr val="A8815A"/>
          </a:solidFill>
          <a:ln>
            <a:solidFill>
              <a:srgbClr val="A8815A"/>
            </a:solidFill>
          </a:ln>
        </p:spPr>
        <p:txBody>
          <a:bodyPr wrap="square" rtlCol="0" anchor="ctr">
            <a:spAutoFit/>
          </a:bodyPr>
          <a:lstStyle/>
          <a:p>
            <a:pPr algn="dist"/>
            <a:r>
              <a:rPr lang="ko-KR" altLang="en-US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사업소</a:t>
            </a:r>
            <a:r>
              <a:rPr lang="ko-KR" altLang="en-US" dirty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개</a:t>
            </a:r>
            <a:endParaRPr lang="ko-KR" altLang="en-US" dirty="0" smtClean="0">
              <a:solidFill>
                <a:schemeClr val="bg1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4" name="타원 3"/>
          <p:cNvSpPr/>
          <p:nvPr/>
        </p:nvSpPr>
        <p:spPr>
          <a:xfrm>
            <a:off x="5796136" y="1268760"/>
            <a:ext cx="1224136" cy="1224136"/>
          </a:xfrm>
          <a:prstGeom prst="ellipse">
            <a:avLst/>
          </a:prstGeom>
          <a:solidFill>
            <a:schemeClr val="bg1"/>
          </a:solidFill>
          <a:ln w="76200" cmpd="thinThick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012160" y="1412776"/>
            <a:ext cx="7710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dirty="0">
                <a:solidFill>
                  <a:schemeClr val="tx2">
                    <a:lumMod val="75000"/>
                    <a:alpha val="97000"/>
                  </a:schemeClr>
                </a:solidFill>
                <a:latin typeface="나눔명조"/>
                <a:ea typeface="-윤고딕350" panose="02030504000101010101" pitchFamily="18" charset="-127"/>
              </a:rPr>
              <a:t>1</a:t>
            </a:r>
            <a:r>
              <a:rPr lang="ko-KR" altLang="en-US" sz="1600" dirty="0">
                <a:solidFill>
                  <a:schemeClr val="tx2">
                    <a:lumMod val="75000"/>
                    <a:alpha val="97000"/>
                  </a:schemeClr>
                </a:solidFill>
                <a:latin typeface="나눔명조"/>
                <a:ea typeface="-윤고딕350" panose="02030504000101010101" pitchFamily="18" charset="-127"/>
              </a:rPr>
              <a:t>호선</a:t>
            </a:r>
            <a:endParaRPr lang="en-US" altLang="ko-KR" sz="1600" dirty="0">
              <a:solidFill>
                <a:schemeClr val="tx2">
                  <a:lumMod val="75000"/>
                  <a:alpha val="97000"/>
                </a:schemeClr>
              </a:solidFill>
              <a:latin typeface="나눔명조"/>
              <a:ea typeface="-윤고딕350" panose="02030504000101010101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981553" y="1772816"/>
            <a:ext cx="8946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dirty="0">
                <a:solidFill>
                  <a:schemeClr val="tx2">
                    <a:lumMod val="75000"/>
                    <a:alpha val="97000"/>
                  </a:schemeClr>
                </a:solidFill>
                <a:latin typeface="나눔명조"/>
                <a:ea typeface="-윤고딕320" panose="02030504000101010101" pitchFamily="18" charset="-127"/>
              </a:rPr>
              <a:t>10 Spot</a:t>
            </a:r>
          </a:p>
          <a:p>
            <a:pPr algn="ctr"/>
            <a:r>
              <a:rPr lang="en-US" altLang="ko-KR" sz="1400" dirty="0">
                <a:solidFill>
                  <a:schemeClr val="tx2">
                    <a:lumMod val="75000"/>
                    <a:alpha val="97000"/>
                  </a:schemeClr>
                </a:solidFill>
                <a:latin typeface="나눔명조"/>
                <a:ea typeface="-윤고딕320" panose="02030504000101010101" pitchFamily="18" charset="-127"/>
              </a:rPr>
              <a:t>50 EA</a:t>
            </a:r>
          </a:p>
        </p:txBody>
      </p:sp>
      <p:sp>
        <p:nvSpPr>
          <p:cNvPr id="8" name="타원 7"/>
          <p:cNvSpPr/>
          <p:nvPr/>
        </p:nvSpPr>
        <p:spPr>
          <a:xfrm>
            <a:off x="4355976" y="3573016"/>
            <a:ext cx="1224136" cy="1224136"/>
          </a:xfrm>
          <a:prstGeom prst="ellipse">
            <a:avLst/>
          </a:prstGeom>
          <a:solidFill>
            <a:schemeClr val="bg1"/>
          </a:solidFill>
          <a:ln w="76200" cmpd="thinThick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TextBox 8"/>
          <p:cNvSpPr txBox="1"/>
          <p:nvPr/>
        </p:nvSpPr>
        <p:spPr>
          <a:xfrm>
            <a:off x="4572003" y="3717032"/>
            <a:ext cx="7710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dirty="0">
                <a:solidFill>
                  <a:srgbClr val="00B050">
                    <a:alpha val="97000"/>
                  </a:srgbClr>
                </a:solidFill>
                <a:latin typeface="나눔명조"/>
                <a:ea typeface="-윤고딕350" panose="02030504000101010101" pitchFamily="18" charset="-127"/>
              </a:rPr>
              <a:t>2</a:t>
            </a:r>
            <a:r>
              <a:rPr lang="ko-KR" altLang="en-US" sz="1600" dirty="0">
                <a:solidFill>
                  <a:srgbClr val="00B050">
                    <a:alpha val="97000"/>
                  </a:srgbClr>
                </a:solidFill>
                <a:latin typeface="나눔명조"/>
                <a:ea typeface="-윤고딕350" panose="02030504000101010101" pitchFamily="18" charset="-127"/>
              </a:rPr>
              <a:t>호선</a:t>
            </a:r>
            <a:endParaRPr lang="en-US" altLang="ko-KR" sz="1600" dirty="0">
              <a:solidFill>
                <a:srgbClr val="00B050">
                  <a:alpha val="97000"/>
                </a:srgbClr>
              </a:solidFill>
              <a:latin typeface="나눔명조"/>
              <a:ea typeface="-윤고딕350" panose="02030504000101010101" pitchFamily="18" charset="-127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41396" y="4077072"/>
            <a:ext cx="894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dirty="0">
                <a:solidFill>
                  <a:srgbClr val="00B050">
                    <a:alpha val="97000"/>
                  </a:srgbClr>
                </a:solidFill>
                <a:latin typeface="나눔명조"/>
                <a:ea typeface="-윤고딕320" panose="02030504000101010101" pitchFamily="18" charset="-127"/>
              </a:rPr>
              <a:t>44 Spot</a:t>
            </a:r>
          </a:p>
          <a:p>
            <a:pPr algn="ctr"/>
            <a:r>
              <a:rPr lang="en-US" altLang="ko-KR" sz="1400" dirty="0">
                <a:solidFill>
                  <a:srgbClr val="00B050">
                    <a:alpha val="97000"/>
                  </a:srgbClr>
                </a:solidFill>
                <a:latin typeface="나눔명조"/>
                <a:ea typeface="-윤고딕320" panose="02030504000101010101" pitchFamily="18" charset="-127"/>
              </a:rPr>
              <a:t>248 EA</a:t>
            </a:r>
          </a:p>
        </p:txBody>
      </p:sp>
      <p:sp>
        <p:nvSpPr>
          <p:cNvPr id="11" name="타원 10"/>
          <p:cNvSpPr/>
          <p:nvPr/>
        </p:nvSpPr>
        <p:spPr>
          <a:xfrm>
            <a:off x="7740352" y="3068960"/>
            <a:ext cx="1224136" cy="1224136"/>
          </a:xfrm>
          <a:prstGeom prst="ellipse">
            <a:avLst/>
          </a:prstGeom>
          <a:solidFill>
            <a:schemeClr val="bg1"/>
          </a:solidFill>
          <a:ln w="76200" cmpd="thinThick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TextBox 11"/>
          <p:cNvSpPr txBox="1"/>
          <p:nvPr/>
        </p:nvSpPr>
        <p:spPr>
          <a:xfrm>
            <a:off x="7956379" y="3212976"/>
            <a:ext cx="7710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dirty="0">
                <a:solidFill>
                  <a:schemeClr val="accent6">
                    <a:lumMod val="75000"/>
                    <a:alpha val="97000"/>
                  </a:schemeClr>
                </a:solidFill>
                <a:latin typeface="나눔명조"/>
                <a:ea typeface="-윤고딕350" panose="02030504000101010101" pitchFamily="18" charset="-127"/>
              </a:rPr>
              <a:t>3</a:t>
            </a:r>
            <a:r>
              <a:rPr lang="ko-KR" altLang="en-US" sz="1600" dirty="0">
                <a:solidFill>
                  <a:schemeClr val="accent6">
                    <a:lumMod val="75000"/>
                    <a:alpha val="97000"/>
                  </a:schemeClr>
                </a:solidFill>
                <a:latin typeface="나눔명조"/>
                <a:ea typeface="-윤고딕350" panose="02030504000101010101" pitchFamily="18" charset="-127"/>
              </a:rPr>
              <a:t>호선</a:t>
            </a:r>
            <a:endParaRPr lang="en-US" altLang="ko-KR" sz="1600" dirty="0">
              <a:solidFill>
                <a:schemeClr val="accent6">
                  <a:lumMod val="75000"/>
                  <a:alpha val="97000"/>
                </a:schemeClr>
              </a:solidFill>
              <a:latin typeface="나눔명조"/>
              <a:ea typeface="-윤고딕350" panose="02030504000101010101" pitchFamily="18" charset="-127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925772" y="3573016"/>
            <a:ext cx="894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dirty="0">
                <a:solidFill>
                  <a:schemeClr val="accent6">
                    <a:lumMod val="75000"/>
                    <a:alpha val="97000"/>
                  </a:schemeClr>
                </a:solidFill>
                <a:latin typeface="나눔명조"/>
                <a:ea typeface="-윤고딕320" panose="02030504000101010101" pitchFamily="18" charset="-127"/>
              </a:rPr>
              <a:t>32 Spot</a:t>
            </a:r>
          </a:p>
          <a:p>
            <a:pPr algn="ctr"/>
            <a:r>
              <a:rPr lang="en-US" altLang="ko-KR" sz="1400" dirty="0">
                <a:solidFill>
                  <a:schemeClr val="accent6">
                    <a:lumMod val="75000"/>
                    <a:alpha val="97000"/>
                  </a:schemeClr>
                </a:solidFill>
                <a:latin typeface="나눔명조"/>
                <a:ea typeface="-윤고딕320" panose="02030504000101010101" pitchFamily="18" charset="-127"/>
              </a:rPr>
              <a:t>95 EA</a:t>
            </a:r>
          </a:p>
        </p:txBody>
      </p:sp>
      <p:sp>
        <p:nvSpPr>
          <p:cNvPr id="14" name="타원 13"/>
          <p:cNvSpPr/>
          <p:nvPr/>
        </p:nvSpPr>
        <p:spPr>
          <a:xfrm>
            <a:off x="6372200" y="5301208"/>
            <a:ext cx="1224136" cy="1224136"/>
          </a:xfrm>
          <a:prstGeom prst="ellipse">
            <a:avLst/>
          </a:prstGeom>
          <a:solidFill>
            <a:schemeClr val="bg1"/>
          </a:solidFill>
          <a:ln w="76200" cmpd="thinThick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TextBox 14"/>
          <p:cNvSpPr txBox="1"/>
          <p:nvPr/>
        </p:nvSpPr>
        <p:spPr>
          <a:xfrm>
            <a:off x="6588227" y="5445224"/>
            <a:ext cx="7710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dirty="0">
                <a:solidFill>
                  <a:srgbClr val="0070C0">
                    <a:alpha val="97000"/>
                  </a:srgbClr>
                </a:solidFill>
                <a:latin typeface="나눔명조"/>
                <a:ea typeface="-윤고딕350" panose="02030504000101010101" pitchFamily="18" charset="-127"/>
              </a:rPr>
              <a:t>4</a:t>
            </a:r>
            <a:r>
              <a:rPr lang="ko-KR" altLang="en-US" sz="1600" dirty="0">
                <a:solidFill>
                  <a:srgbClr val="0070C0">
                    <a:alpha val="97000"/>
                  </a:srgbClr>
                </a:solidFill>
                <a:latin typeface="나눔명조"/>
                <a:ea typeface="-윤고딕350" panose="02030504000101010101" pitchFamily="18" charset="-127"/>
              </a:rPr>
              <a:t>호선</a:t>
            </a:r>
            <a:endParaRPr lang="en-US" altLang="ko-KR" sz="1600" dirty="0">
              <a:solidFill>
                <a:srgbClr val="0070C0">
                  <a:alpha val="97000"/>
                </a:srgbClr>
              </a:solidFill>
              <a:latin typeface="나눔명조"/>
              <a:ea typeface="-윤고딕350" panose="02030504000101010101" pitchFamily="18" charset="-127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557620" y="5805264"/>
            <a:ext cx="894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dirty="0">
                <a:solidFill>
                  <a:srgbClr val="0070C0">
                    <a:alpha val="97000"/>
                  </a:srgbClr>
                </a:solidFill>
                <a:latin typeface="나눔명조"/>
                <a:ea typeface="-윤고딕320" panose="02030504000101010101" pitchFamily="18" charset="-127"/>
              </a:rPr>
              <a:t>26 Spot</a:t>
            </a:r>
          </a:p>
          <a:p>
            <a:pPr algn="ctr"/>
            <a:r>
              <a:rPr lang="en-US" altLang="ko-KR" sz="1400" dirty="0">
                <a:solidFill>
                  <a:srgbClr val="0070C0">
                    <a:alpha val="97000"/>
                  </a:srgbClr>
                </a:solidFill>
                <a:latin typeface="나눔명조"/>
                <a:ea typeface="-윤고딕320" panose="02030504000101010101" pitchFamily="18" charset="-127"/>
              </a:rPr>
              <a:t>107 EA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-180528" y="3015243"/>
            <a:ext cx="4752527" cy="10618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1400" b="1" dirty="0" smtClean="0">
                <a:solidFill>
                  <a:srgbClr val="A8815A"/>
                </a:solidFill>
                <a:latin typeface="+mn-ea"/>
              </a:rPr>
              <a:t>2016</a:t>
            </a:r>
            <a:r>
              <a:rPr lang="ko-KR" altLang="en-US" sz="1400" b="1" dirty="0" smtClean="0">
                <a:solidFill>
                  <a:srgbClr val="A8815A"/>
                </a:solidFill>
                <a:latin typeface="+mn-ea"/>
              </a:rPr>
              <a:t>년 기준</a:t>
            </a:r>
            <a:r>
              <a:rPr lang="en-US" altLang="ko-KR" sz="1400" b="1" dirty="0">
                <a:solidFill>
                  <a:srgbClr val="A8815A"/>
                </a:solidFill>
                <a:latin typeface="+mn-ea"/>
              </a:rPr>
              <a:t> </a:t>
            </a:r>
            <a:r>
              <a:rPr lang="en-US" altLang="ko-KR" sz="1400" b="1" dirty="0" smtClean="0">
                <a:solidFill>
                  <a:srgbClr val="A8815A"/>
                </a:solidFill>
                <a:latin typeface="+mn-ea"/>
              </a:rPr>
              <a:t>, </a:t>
            </a:r>
            <a:r>
              <a:rPr lang="ko-KR" altLang="en-US" sz="1400" b="1" dirty="0" smtClean="0">
                <a:solidFill>
                  <a:srgbClr val="A8815A"/>
                </a:solidFill>
                <a:latin typeface="+mn-ea"/>
              </a:rPr>
              <a:t>총 </a:t>
            </a:r>
            <a:r>
              <a:rPr lang="en-US" altLang="ko-KR" sz="1400" b="1" dirty="0" smtClean="0">
                <a:solidFill>
                  <a:srgbClr val="A8815A"/>
                </a:solidFill>
                <a:latin typeface="+mn-ea"/>
              </a:rPr>
              <a:t>22</a:t>
            </a:r>
            <a:r>
              <a:rPr lang="ko-KR" altLang="en-US" sz="1400" b="1" dirty="0" smtClean="0">
                <a:solidFill>
                  <a:srgbClr val="A8815A"/>
                </a:solidFill>
                <a:latin typeface="+mn-ea"/>
              </a:rPr>
              <a:t>억 명이 이용한 </a:t>
            </a:r>
            <a:r>
              <a:rPr lang="en-US" altLang="ko-KR" sz="1400" b="1" dirty="0" smtClean="0">
                <a:solidFill>
                  <a:srgbClr val="A8815A"/>
                </a:solidFill>
                <a:latin typeface="+mn-ea"/>
              </a:rPr>
              <a:t>1, 2, 3, 4</a:t>
            </a:r>
            <a:r>
              <a:rPr lang="ko-KR" altLang="en-US" sz="1400" b="1" dirty="0" smtClean="0">
                <a:solidFill>
                  <a:srgbClr val="A8815A"/>
                </a:solidFill>
                <a:latin typeface="+mn-ea"/>
              </a:rPr>
              <a:t>호선</a:t>
            </a:r>
            <a:endParaRPr lang="en-US" altLang="ko-KR" sz="1400" b="1" dirty="0" smtClean="0">
              <a:solidFill>
                <a:srgbClr val="A8815A"/>
              </a:solidFill>
              <a:latin typeface="+mn-ea"/>
            </a:endParaRPr>
          </a:p>
          <a:p>
            <a:pPr algn="ctr">
              <a:lnSpc>
                <a:spcPct val="150000"/>
              </a:lnSpc>
            </a:pPr>
            <a:r>
              <a:rPr lang="ko-KR" altLang="en-US" sz="1400" b="1" dirty="0" smtClean="0">
                <a:solidFill>
                  <a:srgbClr val="A8815A"/>
                </a:solidFill>
                <a:latin typeface="+mn-ea"/>
              </a:rPr>
              <a:t>주요 역사에 위치하여 일 평균</a:t>
            </a:r>
            <a:r>
              <a:rPr lang="en-US" altLang="ko-KR" sz="1400" b="1" dirty="0" smtClean="0">
                <a:solidFill>
                  <a:srgbClr val="A8815A"/>
                </a:solidFill>
                <a:latin typeface="+mn-ea"/>
              </a:rPr>
              <a:t>611</a:t>
            </a:r>
            <a:r>
              <a:rPr lang="ko-KR" altLang="en-US" sz="1400" b="1" dirty="0" smtClean="0">
                <a:solidFill>
                  <a:srgbClr val="A8815A"/>
                </a:solidFill>
                <a:latin typeface="+mn-ea"/>
              </a:rPr>
              <a:t>만 명에게 노출 가능</a:t>
            </a:r>
            <a:endParaRPr lang="en-US" altLang="ko-KR" sz="1400" b="1" dirty="0" smtClean="0">
              <a:solidFill>
                <a:srgbClr val="A8815A"/>
              </a:solidFill>
              <a:latin typeface="+mn-ea"/>
            </a:endParaRPr>
          </a:p>
          <a:p>
            <a:pPr algn="ctr">
              <a:lnSpc>
                <a:spcPct val="150000"/>
              </a:lnSpc>
            </a:pPr>
            <a:r>
              <a:rPr lang="en-US" altLang="ko-KR" sz="1400" b="1" dirty="0" smtClean="0">
                <a:solidFill>
                  <a:srgbClr val="A8815A"/>
                </a:solidFill>
                <a:latin typeface="+mn-ea"/>
              </a:rPr>
              <a:t>(</a:t>
            </a:r>
            <a:r>
              <a:rPr lang="ko-KR" altLang="en-US" sz="1400" b="1" dirty="0" smtClean="0">
                <a:solidFill>
                  <a:srgbClr val="A8815A"/>
                </a:solidFill>
                <a:latin typeface="+mn-ea"/>
              </a:rPr>
              <a:t>출처</a:t>
            </a:r>
            <a:r>
              <a:rPr lang="en-US" altLang="ko-KR" sz="1400" b="1" dirty="0" smtClean="0">
                <a:solidFill>
                  <a:srgbClr val="A8815A"/>
                </a:solidFill>
                <a:latin typeface="+mn-ea"/>
              </a:rPr>
              <a:t>: </a:t>
            </a:r>
            <a:r>
              <a:rPr lang="ko-KR" altLang="en-US" sz="1400" b="1" dirty="0" err="1" smtClean="0">
                <a:solidFill>
                  <a:srgbClr val="A8815A"/>
                </a:solidFill>
                <a:latin typeface="+mn-ea"/>
              </a:rPr>
              <a:t>서울메트로</a:t>
            </a:r>
            <a:r>
              <a:rPr lang="ko-KR" altLang="en-US" sz="1400" b="1" dirty="0" smtClean="0">
                <a:solidFill>
                  <a:srgbClr val="A8815A"/>
                </a:solidFill>
                <a:latin typeface="+mn-ea"/>
              </a:rPr>
              <a:t> </a:t>
            </a:r>
            <a:r>
              <a:rPr lang="en-US" altLang="ko-KR" sz="1400" b="1" dirty="0" smtClean="0">
                <a:solidFill>
                  <a:srgbClr val="A8815A"/>
                </a:solidFill>
                <a:latin typeface="+mn-ea"/>
              </a:rPr>
              <a:t>2016</a:t>
            </a:r>
            <a:r>
              <a:rPr lang="ko-KR" altLang="en-US" sz="1400" b="1" dirty="0" smtClean="0">
                <a:solidFill>
                  <a:srgbClr val="A8815A"/>
                </a:solidFill>
                <a:latin typeface="+mn-ea"/>
              </a:rPr>
              <a:t>년 승차 수송 인원</a:t>
            </a:r>
            <a:r>
              <a:rPr lang="en-US" altLang="ko-KR" sz="1400" b="1" dirty="0" smtClean="0">
                <a:solidFill>
                  <a:srgbClr val="A8815A"/>
                </a:solidFill>
                <a:latin typeface="+mn-ea"/>
              </a:rPr>
              <a:t>)</a:t>
            </a:r>
          </a:p>
        </p:txBody>
      </p:sp>
      <p:sp>
        <p:nvSpPr>
          <p:cNvPr id="31" name="직사각형 30"/>
          <p:cNvSpPr/>
          <p:nvPr/>
        </p:nvSpPr>
        <p:spPr>
          <a:xfrm>
            <a:off x="-108520" y="1016149"/>
            <a:ext cx="4532743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2400" b="1" dirty="0" err="1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서울메트로</a:t>
            </a:r>
            <a:r>
              <a:rPr lang="ko-KR" altLang="en-US" sz="2400" b="1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2400" b="1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1, 2, 3, 4</a:t>
            </a:r>
            <a:r>
              <a:rPr lang="ko-KR" altLang="en-US" sz="2400" b="1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호선    </a:t>
            </a:r>
            <a:endParaRPr lang="en-US" altLang="ko-KR" sz="2400" b="1" dirty="0" smtClean="0">
              <a:solidFill>
                <a:schemeClr val="bg1"/>
              </a:solidFill>
              <a:latin typeface="HY헤드라인M" pitchFamily="18" charset="-127"/>
              <a:ea typeface="HY헤드라인M" pitchFamily="18" charset="-127"/>
            </a:endParaRPr>
          </a:p>
          <a:p>
            <a:pPr algn="ctr"/>
            <a:r>
              <a:rPr lang="en-US" altLang="ko-KR" sz="2400" b="1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112</a:t>
            </a:r>
            <a:r>
              <a:rPr lang="ko-KR" altLang="en-US" sz="2400" b="1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개 역사 내 </a:t>
            </a:r>
            <a:r>
              <a:rPr lang="en-US" altLang="ko-KR" sz="2400" b="1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500</a:t>
            </a:r>
            <a:r>
              <a:rPr lang="ko-KR" altLang="en-US" sz="2400" b="1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대 노출</a:t>
            </a:r>
            <a:endParaRPr lang="en-US" altLang="ko-KR" sz="2400" b="1" dirty="0" smtClean="0">
              <a:solidFill>
                <a:schemeClr val="bg1"/>
              </a:solidFill>
              <a:latin typeface="HY헤드라인M" pitchFamily="18" charset="-127"/>
              <a:ea typeface="HY헤드라인M" pitchFamily="18" charset="-127"/>
            </a:endParaRPr>
          </a:p>
          <a:p>
            <a:pPr algn="ctr"/>
            <a:endParaRPr lang="en-US" altLang="ko-KR" sz="2400" b="1" dirty="0">
              <a:solidFill>
                <a:schemeClr val="bg1"/>
              </a:solidFill>
              <a:latin typeface="HY헤드라인M" pitchFamily="18" charset="-127"/>
              <a:ea typeface="HY헤드라인M" pitchFamily="18" charset="-127"/>
            </a:endParaRPr>
          </a:p>
          <a:p>
            <a:pPr algn="ctr"/>
            <a:r>
              <a:rPr lang="ko-KR" altLang="en-US" sz="3200" b="1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수도권 핵심 지역 커버</a:t>
            </a:r>
            <a:endParaRPr lang="en-US" altLang="ko-KR" sz="3200" b="1" dirty="0">
              <a:solidFill>
                <a:schemeClr val="bg1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cxnSp>
        <p:nvCxnSpPr>
          <p:cNvPr id="35" name="직선 연결선 34"/>
          <p:cNvCxnSpPr/>
          <p:nvPr/>
        </p:nvCxnSpPr>
        <p:spPr>
          <a:xfrm>
            <a:off x="251520" y="2852936"/>
            <a:ext cx="3816424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" descr="C:\Users\User\Desktop\코리아네트웍스 로고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6629049"/>
            <a:ext cx="864096" cy="184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3" name="직선 연결선 22"/>
          <p:cNvCxnSpPr/>
          <p:nvPr/>
        </p:nvCxnSpPr>
        <p:spPr>
          <a:xfrm>
            <a:off x="251520" y="2060848"/>
            <a:ext cx="3816424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직선 연결선 23"/>
          <p:cNvCxnSpPr/>
          <p:nvPr/>
        </p:nvCxnSpPr>
        <p:spPr>
          <a:xfrm>
            <a:off x="323528" y="4365104"/>
            <a:ext cx="3492388" cy="0"/>
          </a:xfrm>
          <a:prstGeom prst="line">
            <a:avLst/>
          </a:prstGeom>
          <a:ln>
            <a:solidFill>
              <a:srgbClr val="A8815A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79512" y="4509120"/>
            <a:ext cx="38164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 smtClean="0">
                <a:solidFill>
                  <a:srgbClr val="A8815A"/>
                </a:solidFill>
              </a:rPr>
              <a:t>1</a:t>
            </a:r>
            <a:r>
              <a:rPr lang="ko-KR" altLang="en-US" b="1" dirty="0" smtClean="0">
                <a:solidFill>
                  <a:srgbClr val="A8815A"/>
                </a:solidFill>
              </a:rPr>
              <a:t>호선     </a:t>
            </a:r>
            <a:r>
              <a:rPr lang="en-US" altLang="ko-KR" b="1" dirty="0" smtClean="0">
                <a:solidFill>
                  <a:srgbClr val="A8815A"/>
                </a:solidFill>
              </a:rPr>
              <a:t>2</a:t>
            </a:r>
            <a:r>
              <a:rPr lang="ko-KR" altLang="en-US" b="1" dirty="0" smtClean="0">
                <a:solidFill>
                  <a:srgbClr val="A8815A"/>
                </a:solidFill>
              </a:rPr>
              <a:t>호선     </a:t>
            </a:r>
            <a:r>
              <a:rPr lang="en-US" altLang="ko-KR" b="1" dirty="0" smtClean="0">
                <a:solidFill>
                  <a:srgbClr val="A8815A"/>
                </a:solidFill>
              </a:rPr>
              <a:t>3</a:t>
            </a:r>
            <a:r>
              <a:rPr lang="ko-KR" altLang="en-US" b="1" dirty="0" smtClean="0">
                <a:solidFill>
                  <a:srgbClr val="A8815A"/>
                </a:solidFill>
              </a:rPr>
              <a:t>호선     </a:t>
            </a:r>
            <a:r>
              <a:rPr lang="en-US" altLang="ko-KR" b="1" dirty="0" smtClean="0">
                <a:solidFill>
                  <a:srgbClr val="A8815A"/>
                </a:solidFill>
              </a:rPr>
              <a:t>4</a:t>
            </a:r>
            <a:r>
              <a:rPr lang="ko-KR" altLang="en-US" b="1" dirty="0" smtClean="0">
                <a:solidFill>
                  <a:srgbClr val="A8815A"/>
                </a:solidFill>
              </a:rPr>
              <a:t>호선</a:t>
            </a:r>
            <a:endParaRPr lang="en-US" altLang="ko-KR" b="1" dirty="0" smtClean="0">
              <a:solidFill>
                <a:srgbClr val="A8815A"/>
              </a:solidFill>
            </a:endParaRPr>
          </a:p>
          <a:p>
            <a:endParaRPr lang="en-US" altLang="ko-KR" sz="800" b="1" dirty="0" smtClean="0">
              <a:solidFill>
                <a:srgbClr val="A8815A"/>
              </a:solidFill>
            </a:endParaRPr>
          </a:p>
          <a:p>
            <a:r>
              <a:rPr lang="en-US" altLang="ko-KR" sz="1000" b="1" dirty="0" smtClean="0">
                <a:solidFill>
                  <a:srgbClr val="A8815A"/>
                </a:solidFill>
              </a:rPr>
              <a:t>   10</a:t>
            </a:r>
            <a:r>
              <a:rPr lang="ko-KR" altLang="en-US" sz="1000" b="1" dirty="0" smtClean="0">
                <a:solidFill>
                  <a:srgbClr val="A8815A"/>
                </a:solidFill>
              </a:rPr>
              <a:t>개                 </a:t>
            </a:r>
            <a:r>
              <a:rPr lang="en-US" altLang="ko-KR" sz="1000" b="1" dirty="0" smtClean="0">
                <a:solidFill>
                  <a:srgbClr val="A8815A"/>
                </a:solidFill>
              </a:rPr>
              <a:t>50</a:t>
            </a:r>
            <a:r>
              <a:rPr lang="ko-KR" altLang="en-US" sz="1000" b="1" dirty="0" smtClean="0">
                <a:solidFill>
                  <a:srgbClr val="A8815A"/>
                </a:solidFill>
              </a:rPr>
              <a:t>개                </a:t>
            </a:r>
            <a:r>
              <a:rPr lang="en-US" altLang="ko-KR" sz="1000" b="1" dirty="0" smtClean="0">
                <a:solidFill>
                  <a:srgbClr val="A8815A"/>
                </a:solidFill>
              </a:rPr>
              <a:t>32</a:t>
            </a:r>
            <a:r>
              <a:rPr lang="ko-KR" altLang="en-US" sz="1000" b="1" dirty="0" smtClean="0">
                <a:solidFill>
                  <a:srgbClr val="A8815A"/>
                </a:solidFill>
              </a:rPr>
              <a:t>개                 </a:t>
            </a:r>
            <a:r>
              <a:rPr lang="en-US" altLang="ko-KR" sz="1000" b="1" dirty="0" smtClean="0">
                <a:solidFill>
                  <a:srgbClr val="A8815A"/>
                </a:solidFill>
              </a:rPr>
              <a:t>26</a:t>
            </a:r>
            <a:r>
              <a:rPr lang="ko-KR" altLang="en-US" sz="1000" b="1" dirty="0" smtClean="0">
                <a:solidFill>
                  <a:srgbClr val="A8815A"/>
                </a:solidFill>
              </a:rPr>
              <a:t>개</a:t>
            </a:r>
            <a:endParaRPr lang="en-US" altLang="ko-KR" sz="1000" b="1" dirty="0" smtClean="0">
              <a:solidFill>
                <a:srgbClr val="A8815A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7504" y="5281463"/>
            <a:ext cx="417646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dirty="0" smtClean="0">
                <a:solidFill>
                  <a:srgbClr val="A8815A"/>
                </a:solidFill>
              </a:rPr>
              <a:t>월 평균</a:t>
            </a:r>
            <a:r>
              <a:rPr lang="en-US" altLang="ko-KR" sz="1400" dirty="0" smtClean="0">
                <a:solidFill>
                  <a:srgbClr val="A8815A"/>
                </a:solidFill>
              </a:rPr>
              <a:t>,      </a:t>
            </a:r>
            <a:r>
              <a:rPr lang="ko-KR" altLang="en-US" sz="1400" dirty="0" smtClean="0">
                <a:solidFill>
                  <a:srgbClr val="A8815A"/>
                </a:solidFill>
              </a:rPr>
              <a:t>월 평균</a:t>
            </a:r>
            <a:r>
              <a:rPr lang="en-US" altLang="ko-KR" sz="1400" dirty="0" smtClean="0">
                <a:solidFill>
                  <a:srgbClr val="A8815A"/>
                </a:solidFill>
              </a:rPr>
              <a:t>,      </a:t>
            </a:r>
            <a:r>
              <a:rPr lang="ko-KR" altLang="en-US" sz="1400" dirty="0" smtClean="0">
                <a:solidFill>
                  <a:srgbClr val="A8815A"/>
                </a:solidFill>
              </a:rPr>
              <a:t>월 </a:t>
            </a:r>
            <a:r>
              <a:rPr lang="ko-KR" altLang="en-US" sz="1400" dirty="0">
                <a:solidFill>
                  <a:srgbClr val="A8815A"/>
                </a:solidFill>
              </a:rPr>
              <a:t>평균</a:t>
            </a:r>
            <a:r>
              <a:rPr lang="en-US" altLang="ko-KR" sz="1400" dirty="0" smtClean="0">
                <a:solidFill>
                  <a:srgbClr val="A8815A"/>
                </a:solidFill>
              </a:rPr>
              <a:t>,</a:t>
            </a:r>
            <a:r>
              <a:rPr lang="ko-KR" altLang="en-US" sz="1400" dirty="0" smtClean="0">
                <a:solidFill>
                  <a:srgbClr val="A8815A"/>
                </a:solidFill>
              </a:rPr>
              <a:t>      월 </a:t>
            </a:r>
            <a:r>
              <a:rPr lang="ko-KR" altLang="en-US" sz="1400" dirty="0">
                <a:solidFill>
                  <a:srgbClr val="A8815A"/>
                </a:solidFill>
              </a:rPr>
              <a:t>평균</a:t>
            </a:r>
            <a:r>
              <a:rPr lang="en-US" altLang="ko-KR" sz="1400" dirty="0" smtClean="0">
                <a:solidFill>
                  <a:srgbClr val="A8815A"/>
                </a:solidFill>
              </a:rPr>
              <a:t>,</a:t>
            </a:r>
          </a:p>
          <a:p>
            <a:endParaRPr lang="en-US" altLang="ko-KR" sz="1400" dirty="0">
              <a:solidFill>
                <a:srgbClr val="A8815A"/>
              </a:solidFill>
            </a:endParaRPr>
          </a:p>
          <a:p>
            <a:r>
              <a:rPr lang="en-US" altLang="ko-KR" sz="1000" b="1" dirty="0" smtClean="0">
                <a:solidFill>
                  <a:srgbClr val="A8815A"/>
                </a:solidFill>
              </a:rPr>
              <a:t>17,533,807</a:t>
            </a:r>
            <a:r>
              <a:rPr lang="ko-KR" altLang="en-US" sz="1000" b="1" dirty="0" smtClean="0">
                <a:solidFill>
                  <a:srgbClr val="A8815A"/>
                </a:solidFill>
              </a:rPr>
              <a:t>명     </a:t>
            </a:r>
            <a:r>
              <a:rPr lang="en-US" altLang="ko-KR" sz="1000" b="1" dirty="0" smtClean="0">
                <a:solidFill>
                  <a:srgbClr val="A8815A"/>
                </a:solidFill>
              </a:rPr>
              <a:t>94,911,530</a:t>
            </a:r>
            <a:r>
              <a:rPr lang="ko-KR" altLang="en-US" sz="1000" b="1" dirty="0" smtClean="0">
                <a:solidFill>
                  <a:srgbClr val="A8815A"/>
                </a:solidFill>
              </a:rPr>
              <a:t>명      </a:t>
            </a:r>
            <a:r>
              <a:rPr lang="en-US" altLang="ko-KR" sz="1000" b="1" dirty="0" smtClean="0">
                <a:solidFill>
                  <a:srgbClr val="A8815A"/>
                </a:solidFill>
              </a:rPr>
              <a:t>34,152,511</a:t>
            </a:r>
            <a:r>
              <a:rPr lang="ko-KR" altLang="en-US" sz="1000" b="1" dirty="0" smtClean="0">
                <a:solidFill>
                  <a:srgbClr val="A8815A"/>
                </a:solidFill>
              </a:rPr>
              <a:t>명 </a:t>
            </a:r>
            <a:r>
              <a:rPr lang="en-US" altLang="ko-KR" sz="1000" b="1" dirty="0" smtClean="0">
                <a:solidFill>
                  <a:srgbClr val="A8815A"/>
                </a:solidFill>
              </a:rPr>
              <a:t>      37,637,090</a:t>
            </a:r>
            <a:r>
              <a:rPr lang="ko-KR" altLang="en-US" sz="1000" b="1" dirty="0" smtClean="0">
                <a:solidFill>
                  <a:srgbClr val="A8815A"/>
                </a:solidFill>
              </a:rPr>
              <a:t>명</a:t>
            </a:r>
            <a:endParaRPr lang="ko-KR" altLang="en-US" sz="1000" b="1" dirty="0">
              <a:solidFill>
                <a:srgbClr val="A8815A"/>
              </a:solidFill>
            </a:endParaRPr>
          </a:p>
        </p:txBody>
      </p:sp>
      <p:cxnSp>
        <p:nvCxnSpPr>
          <p:cNvPr id="28" name="직선 연결선 27"/>
          <p:cNvCxnSpPr/>
          <p:nvPr/>
        </p:nvCxnSpPr>
        <p:spPr>
          <a:xfrm>
            <a:off x="323528" y="6093296"/>
            <a:ext cx="3492388" cy="0"/>
          </a:xfrm>
          <a:prstGeom prst="line">
            <a:avLst/>
          </a:prstGeom>
          <a:ln>
            <a:solidFill>
              <a:srgbClr val="A8815A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79512" y="6207115"/>
            <a:ext cx="40324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000" dirty="0">
                <a:solidFill>
                  <a:srgbClr val="A8815A"/>
                </a:solidFill>
              </a:rPr>
              <a:t>출</a:t>
            </a:r>
            <a:r>
              <a:rPr lang="ko-KR" altLang="en-US" sz="1000" dirty="0" smtClean="0">
                <a:solidFill>
                  <a:srgbClr val="A8815A"/>
                </a:solidFill>
              </a:rPr>
              <a:t>처</a:t>
            </a:r>
            <a:r>
              <a:rPr lang="en-US" altLang="ko-KR" sz="1000" dirty="0" smtClean="0">
                <a:solidFill>
                  <a:srgbClr val="A8815A"/>
                </a:solidFill>
              </a:rPr>
              <a:t>: </a:t>
            </a:r>
            <a:r>
              <a:rPr lang="ko-KR" altLang="en-US" sz="1000" dirty="0" err="1" smtClean="0">
                <a:solidFill>
                  <a:srgbClr val="A8815A"/>
                </a:solidFill>
              </a:rPr>
              <a:t>서울메트로</a:t>
            </a:r>
            <a:r>
              <a:rPr lang="ko-KR" altLang="en-US" sz="1000" dirty="0" smtClean="0">
                <a:solidFill>
                  <a:srgbClr val="A8815A"/>
                </a:solidFill>
              </a:rPr>
              <a:t> </a:t>
            </a:r>
            <a:r>
              <a:rPr lang="en-US" altLang="ko-KR" sz="1000" dirty="0" smtClean="0">
                <a:solidFill>
                  <a:srgbClr val="A8815A"/>
                </a:solidFill>
              </a:rPr>
              <a:t>2016</a:t>
            </a:r>
            <a:r>
              <a:rPr lang="ko-KR" altLang="en-US" sz="1000" dirty="0" smtClean="0">
                <a:solidFill>
                  <a:srgbClr val="A8815A"/>
                </a:solidFill>
              </a:rPr>
              <a:t>년 </a:t>
            </a:r>
            <a:r>
              <a:rPr lang="ko-KR" altLang="en-US" sz="1000" dirty="0" err="1" smtClean="0">
                <a:solidFill>
                  <a:srgbClr val="A8815A"/>
                </a:solidFill>
              </a:rPr>
              <a:t>승하차인원</a:t>
            </a:r>
            <a:endParaRPr lang="ko-KR" altLang="en-US" sz="1000" dirty="0">
              <a:solidFill>
                <a:srgbClr val="A881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7075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직사각형 10"/>
          <p:cNvSpPr/>
          <p:nvPr/>
        </p:nvSpPr>
        <p:spPr>
          <a:xfrm>
            <a:off x="0" y="764703"/>
            <a:ext cx="9144000" cy="1080121"/>
          </a:xfrm>
          <a:prstGeom prst="rect">
            <a:avLst/>
          </a:prstGeom>
          <a:solidFill>
            <a:srgbClr val="CED5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3" name="Picture 2" descr="C:\Users\onnoo-05\Desktop\2호선\jpg\@08.jpg"/>
          <p:cNvPicPr>
            <a:picLocks noChangeAspect="1" noChangeArrowheads="1"/>
          </p:cNvPicPr>
          <p:nvPr/>
        </p:nvPicPr>
        <p:blipFill rotWithShape="1">
          <a:blip r:embed="rId2" cstate="print"/>
          <a:srcRect l="5238" t="36455" r="6031" b="9420"/>
          <a:stretch/>
        </p:blipFill>
        <p:spPr bwMode="auto">
          <a:xfrm>
            <a:off x="562971" y="2885369"/>
            <a:ext cx="8113485" cy="3711983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-36512" y="-27384"/>
            <a:ext cx="10081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000" b="1" dirty="0" smtClean="0">
                <a:solidFill>
                  <a:srgbClr val="A8815A"/>
                </a:solidFill>
                <a:latin typeface="HY헤드라인M" pitchFamily="18" charset="-127"/>
                <a:ea typeface="HY헤드라인M" pitchFamily="18" charset="-127"/>
              </a:rPr>
              <a:t>02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99592" y="51520"/>
            <a:ext cx="720080" cy="646331"/>
          </a:xfrm>
          <a:prstGeom prst="rect">
            <a:avLst/>
          </a:prstGeom>
          <a:solidFill>
            <a:srgbClr val="A8815A"/>
          </a:solidFill>
          <a:ln>
            <a:solidFill>
              <a:srgbClr val="A8815A"/>
            </a:solidFill>
          </a:ln>
        </p:spPr>
        <p:txBody>
          <a:bodyPr wrap="square" rtlCol="0" anchor="ctr">
            <a:spAutoFit/>
          </a:bodyPr>
          <a:lstStyle/>
          <a:p>
            <a:pPr algn="dist"/>
            <a:r>
              <a:rPr lang="ko-KR" altLang="en-US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사업소</a:t>
            </a:r>
            <a:r>
              <a:rPr lang="ko-KR" altLang="en-US" dirty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개</a:t>
            </a:r>
            <a:endParaRPr lang="ko-KR" altLang="en-US" dirty="0" smtClean="0">
              <a:solidFill>
                <a:schemeClr val="bg1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755576" y="645585"/>
            <a:ext cx="7632848" cy="11992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2600" b="1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서울과 수도권을 운행하는 전체 지하철 이용객 중 </a:t>
            </a:r>
            <a:endParaRPr lang="en-US" altLang="ko-KR" sz="2600" b="1" dirty="0" smtClean="0">
              <a:solidFill>
                <a:schemeClr val="bg1"/>
              </a:solidFill>
              <a:latin typeface="HY헤드라인M" pitchFamily="18" charset="-127"/>
              <a:ea typeface="HY헤드라인M" pitchFamily="18" charset="-127"/>
            </a:endParaRPr>
          </a:p>
          <a:p>
            <a:pPr algn="ctr">
              <a:lnSpc>
                <a:spcPct val="150000"/>
              </a:lnSpc>
            </a:pPr>
            <a:r>
              <a:rPr lang="en-US" altLang="ko-KR" sz="2600" b="1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30% </a:t>
            </a:r>
            <a:r>
              <a:rPr lang="ko-KR" altLang="en-US" sz="2600" b="1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이상이 서울 지하철 </a:t>
            </a:r>
            <a:r>
              <a:rPr lang="en-US" altLang="ko-KR" sz="2600" b="1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2</a:t>
            </a:r>
            <a:r>
              <a:rPr lang="ko-KR" altLang="en-US" sz="2600" b="1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호선 이용객</a:t>
            </a:r>
            <a:endParaRPr lang="en-US" altLang="ko-KR" sz="2600" b="1" dirty="0">
              <a:solidFill>
                <a:schemeClr val="bg1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87624" y="1988840"/>
            <a:ext cx="6696744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2000" b="1" dirty="0" smtClean="0">
                <a:solidFill>
                  <a:srgbClr val="A8815A"/>
                </a:solidFill>
                <a:latin typeface="+mn-ea"/>
              </a:rPr>
              <a:t>2</a:t>
            </a:r>
            <a:r>
              <a:rPr lang="ko-KR" altLang="en-US" sz="2000" b="1" dirty="0" smtClean="0">
                <a:solidFill>
                  <a:srgbClr val="A8815A"/>
                </a:solidFill>
                <a:latin typeface="+mn-ea"/>
              </a:rPr>
              <a:t>호선 </a:t>
            </a:r>
            <a:r>
              <a:rPr lang="en-US" altLang="ko-KR" sz="2000" b="1" dirty="0" smtClean="0">
                <a:solidFill>
                  <a:srgbClr val="A8815A"/>
                </a:solidFill>
                <a:latin typeface="+mn-ea"/>
              </a:rPr>
              <a:t>50</a:t>
            </a:r>
            <a:r>
              <a:rPr lang="ko-KR" altLang="en-US" sz="2000" b="1" dirty="0" smtClean="0">
                <a:solidFill>
                  <a:srgbClr val="A8815A"/>
                </a:solidFill>
                <a:latin typeface="+mn-ea"/>
              </a:rPr>
              <a:t>개역 중</a:t>
            </a:r>
            <a:r>
              <a:rPr lang="en-US" altLang="ko-KR" sz="2000" b="1" dirty="0" smtClean="0">
                <a:solidFill>
                  <a:srgbClr val="A8815A"/>
                </a:solidFill>
                <a:latin typeface="+mn-ea"/>
              </a:rPr>
              <a:t>, 21</a:t>
            </a:r>
            <a:r>
              <a:rPr lang="ko-KR" altLang="en-US" sz="2000" b="1" dirty="0" smtClean="0">
                <a:solidFill>
                  <a:srgbClr val="A8815A"/>
                </a:solidFill>
                <a:latin typeface="+mn-ea"/>
              </a:rPr>
              <a:t>개역이 환승역으로 타 호선 </a:t>
            </a:r>
            <a:endParaRPr lang="en-US" altLang="ko-KR" sz="2000" b="1" dirty="0" smtClean="0">
              <a:solidFill>
                <a:srgbClr val="A8815A"/>
              </a:solidFill>
              <a:latin typeface="+mn-ea"/>
            </a:endParaRPr>
          </a:p>
          <a:p>
            <a:pPr algn="ctr">
              <a:lnSpc>
                <a:spcPct val="150000"/>
              </a:lnSpc>
            </a:pPr>
            <a:r>
              <a:rPr lang="ko-KR" altLang="en-US" sz="2000" b="1" dirty="0" smtClean="0">
                <a:solidFill>
                  <a:srgbClr val="A8815A"/>
                </a:solidFill>
                <a:latin typeface="+mn-ea"/>
              </a:rPr>
              <a:t>지하철이용객의 대부분이 </a:t>
            </a:r>
            <a:r>
              <a:rPr lang="en-US" altLang="ko-KR" sz="2000" b="1" dirty="0" smtClean="0">
                <a:solidFill>
                  <a:srgbClr val="A8815A"/>
                </a:solidFill>
                <a:latin typeface="+mn-ea"/>
              </a:rPr>
              <a:t>2</a:t>
            </a:r>
            <a:r>
              <a:rPr lang="ko-KR" altLang="en-US" sz="2000" b="1" dirty="0" smtClean="0">
                <a:solidFill>
                  <a:srgbClr val="A8815A"/>
                </a:solidFill>
                <a:latin typeface="+mn-ea"/>
              </a:rPr>
              <a:t>호선 이용</a:t>
            </a:r>
            <a:endParaRPr lang="en-US" altLang="ko-KR" sz="2000" b="1" dirty="0" smtClean="0">
              <a:solidFill>
                <a:srgbClr val="A8815A"/>
              </a:solidFill>
              <a:latin typeface="+mn-ea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259632" y="6453336"/>
            <a:ext cx="6696744" cy="30675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1100" b="1" dirty="0" smtClean="0">
                <a:solidFill>
                  <a:srgbClr val="A8815A"/>
                </a:solidFill>
                <a:latin typeface="나눔명조" pitchFamily="18" charset="-127"/>
                <a:ea typeface="나눔명조" pitchFamily="18" charset="-127"/>
              </a:rPr>
              <a:t>&gt;</a:t>
            </a:r>
            <a:r>
              <a:rPr lang="ko-KR" altLang="en-US" sz="1100" b="1" dirty="0" err="1" smtClean="0">
                <a:solidFill>
                  <a:srgbClr val="A8815A"/>
                </a:solidFill>
                <a:latin typeface="나눔명조" pitchFamily="18" charset="-127"/>
                <a:ea typeface="나눔명조" pitchFamily="18" charset="-127"/>
              </a:rPr>
              <a:t>서울메트로</a:t>
            </a:r>
            <a:r>
              <a:rPr lang="ko-KR" altLang="en-US" sz="1100" b="1" dirty="0" smtClean="0">
                <a:solidFill>
                  <a:srgbClr val="A8815A"/>
                </a:solidFill>
                <a:latin typeface="나눔명조" pitchFamily="18" charset="-127"/>
                <a:ea typeface="나눔명조" pitchFamily="18" charset="-127"/>
              </a:rPr>
              <a:t> 전체 대비 약</a:t>
            </a:r>
            <a:r>
              <a:rPr lang="en-US" altLang="ko-KR" sz="1100" b="1" dirty="0" smtClean="0">
                <a:solidFill>
                  <a:srgbClr val="A8815A"/>
                </a:solidFill>
                <a:latin typeface="나눔명조" pitchFamily="18" charset="-127"/>
                <a:ea typeface="나눔명조" pitchFamily="18" charset="-127"/>
              </a:rPr>
              <a:t>51.2%, </a:t>
            </a:r>
            <a:r>
              <a:rPr lang="ko-KR" altLang="en-US" sz="1100" b="1" dirty="0" smtClean="0">
                <a:solidFill>
                  <a:srgbClr val="A8815A"/>
                </a:solidFill>
                <a:latin typeface="나눔명조" pitchFamily="18" charset="-127"/>
                <a:ea typeface="나눔명조" pitchFamily="18" charset="-127"/>
              </a:rPr>
              <a:t>서울도시철도 전체 대비 약</a:t>
            </a:r>
            <a:r>
              <a:rPr lang="en-US" altLang="ko-KR" sz="1100" b="1" dirty="0" smtClean="0">
                <a:solidFill>
                  <a:srgbClr val="A8815A"/>
                </a:solidFill>
                <a:latin typeface="나눔명조" pitchFamily="18" charset="-127"/>
                <a:ea typeface="나눔명조" pitchFamily="18" charset="-127"/>
              </a:rPr>
              <a:t>85.4%, </a:t>
            </a:r>
            <a:r>
              <a:rPr lang="ko-KR" altLang="en-US" sz="1100" b="1" dirty="0" smtClean="0">
                <a:solidFill>
                  <a:srgbClr val="A8815A"/>
                </a:solidFill>
                <a:latin typeface="나눔명조" pitchFamily="18" charset="-127"/>
                <a:ea typeface="나눔명조" pitchFamily="18" charset="-127"/>
              </a:rPr>
              <a:t>전체 호선</a:t>
            </a:r>
            <a:r>
              <a:rPr lang="en-US" altLang="ko-KR" sz="1100" b="1" dirty="0" smtClean="0">
                <a:solidFill>
                  <a:srgbClr val="A8815A"/>
                </a:solidFill>
                <a:latin typeface="나눔명조" pitchFamily="18" charset="-127"/>
                <a:ea typeface="나눔명조" pitchFamily="18" charset="-127"/>
              </a:rPr>
              <a:t>(1-8</a:t>
            </a:r>
            <a:r>
              <a:rPr lang="ko-KR" altLang="en-US" sz="1100" b="1" dirty="0" smtClean="0">
                <a:solidFill>
                  <a:srgbClr val="A8815A"/>
                </a:solidFill>
                <a:latin typeface="나눔명조" pitchFamily="18" charset="-127"/>
                <a:ea typeface="나눔명조" pitchFamily="18" charset="-127"/>
              </a:rPr>
              <a:t>호선</a:t>
            </a:r>
            <a:r>
              <a:rPr lang="en-US" altLang="ko-KR" sz="1100" b="1" dirty="0" smtClean="0">
                <a:solidFill>
                  <a:srgbClr val="A8815A"/>
                </a:solidFill>
                <a:latin typeface="나눔명조" pitchFamily="18" charset="-127"/>
                <a:ea typeface="나눔명조" pitchFamily="18" charset="-127"/>
              </a:rPr>
              <a:t>) </a:t>
            </a:r>
            <a:r>
              <a:rPr lang="ko-KR" altLang="en-US" sz="1100" b="1" dirty="0" smtClean="0">
                <a:solidFill>
                  <a:srgbClr val="A8815A"/>
                </a:solidFill>
                <a:latin typeface="나눔명조" pitchFamily="18" charset="-127"/>
                <a:ea typeface="나눔명조" pitchFamily="18" charset="-127"/>
              </a:rPr>
              <a:t>대비 약 </a:t>
            </a:r>
            <a:r>
              <a:rPr lang="en-US" altLang="ko-KR" sz="1100" b="1" dirty="0" smtClean="0">
                <a:solidFill>
                  <a:srgbClr val="A8815A"/>
                </a:solidFill>
                <a:latin typeface="나눔명조" pitchFamily="18" charset="-127"/>
                <a:ea typeface="나눔명조" pitchFamily="18" charset="-127"/>
              </a:rPr>
              <a:t>32.0%</a:t>
            </a:r>
          </a:p>
        </p:txBody>
      </p:sp>
      <p:cxnSp>
        <p:nvCxnSpPr>
          <p:cNvPr id="14" name="직선 연결선 13"/>
          <p:cNvCxnSpPr/>
          <p:nvPr/>
        </p:nvCxnSpPr>
        <p:spPr>
          <a:xfrm>
            <a:off x="2851331" y="1988840"/>
            <a:ext cx="3520869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직선 연결선 14"/>
          <p:cNvCxnSpPr/>
          <p:nvPr/>
        </p:nvCxnSpPr>
        <p:spPr>
          <a:xfrm>
            <a:off x="2843808" y="620688"/>
            <a:ext cx="3520869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2" descr="C:\Users\User\Desktop\코리아네트웍스 로고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6629049"/>
            <a:ext cx="864096" cy="184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4173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직사각형 10"/>
          <p:cNvSpPr/>
          <p:nvPr/>
        </p:nvSpPr>
        <p:spPr>
          <a:xfrm>
            <a:off x="0" y="764703"/>
            <a:ext cx="9144000" cy="1080121"/>
          </a:xfrm>
          <a:prstGeom prst="rect">
            <a:avLst/>
          </a:prstGeom>
          <a:solidFill>
            <a:srgbClr val="CED5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-36512" y="-27384"/>
            <a:ext cx="10081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000" b="1" dirty="0" smtClean="0">
                <a:solidFill>
                  <a:srgbClr val="A8815A"/>
                </a:solidFill>
                <a:latin typeface="HY헤드라인M" pitchFamily="18" charset="-127"/>
                <a:ea typeface="HY헤드라인M" pitchFamily="18" charset="-127"/>
              </a:rPr>
              <a:t>02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99592" y="51520"/>
            <a:ext cx="720080" cy="646331"/>
          </a:xfrm>
          <a:prstGeom prst="rect">
            <a:avLst/>
          </a:prstGeom>
          <a:solidFill>
            <a:srgbClr val="A8815A"/>
          </a:solidFill>
          <a:ln>
            <a:solidFill>
              <a:srgbClr val="A8815A"/>
            </a:solidFill>
          </a:ln>
        </p:spPr>
        <p:txBody>
          <a:bodyPr wrap="square" rtlCol="0" anchor="ctr">
            <a:spAutoFit/>
          </a:bodyPr>
          <a:lstStyle/>
          <a:p>
            <a:pPr algn="dist"/>
            <a:r>
              <a:rPr lang="ko-KR" altLang="en-US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사업소</a:t>
            </a:r>
            <a:r>
              <a:rPr lang="ko-KR" altLang="en-US" dirty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개</a:t>
            </a:r>
            <a:endParaRPr lang="ko-KR" altLang="en-US" dirty="0" smtClean="0">
              <a:solidFill>
                <a:schemeClr val="bg1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755576" y="561454"/>
            <a:ext cx="7632848" cy="7940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3600" b="1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보다 높은 효율성과 </a:t>
            </a:r>
            <a:r>
              <a:rPr lang="ko-KR" altLang="en-US" sz="3600" b="1" dirty="0" err="1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효과성을</a:t>
            </a:r>
            <a:r>
              <a:rPr lang="ko-KR" altLang="en-US" sz="3600" b="1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 보장</a:t>
            </a:r>
            <a:endParaRPr lang="en-US" altLang="ko-KR" sz="3600" b="1" dirty="0">
              <a:solidFill>
                <a:schemeClr val="bg1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59632" y="1290826"/>
            <a:ext cx="6696744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2000" b="1" dirty="0" smtClean="0">
                <a:solidFill>
                  <a:srgbClr val="A8815A"/>
                </a:solidFill>
                <a:latin typeface="+mn-ea"/>
              </a:rPr>
              <a:t>기존 지하철 내 다양한 광고 매체들의 단점을 보완 </a:t>
            </a:r>
            <a:endParaRPr lang="en-US" altLang="ko-KR" sz="2000" b="1" dirty="0" smtClean="0">
              <a:solidFill>
                <a:srgbClr val="A8815A"/>
              </a:solidFill>
              <a:latin typeface="+mn-ea"/>
            </a:endParaRPr>
          </a:p>
        </p:txBody>
      </p:sp>
      <p:cxnSp>
        <p:nvCxnSpPr>
          <p:cNvPr id="14" name="직선 연결선 13"/>
          <p:cNvCxnSpPr/>
          <p:nvPr/>
        </p:nvCxnSpPr>
        <p:spPr>
          <a:xfrm>
            <a:off x="2779323" y="1988840"/>
            <a:ext cx="3520869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직선 연결선 14"/>
          <p:cNvCxnSpPr/>
          <p:nvPr/>
        </p:nvCxnSpPr>
        <p:spPr>
          <a:xfrm>
            <a:off x="2843808" y="620688"/>
            <a:ext cx="3520869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C:\Users\User\Desktop\그림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988840"/>
            <a:ext cx="7632848" cy="4200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0" y="6165304"/>
            <a:ext cx="9144000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ko-KR" sz="1000" b="1" dirty="0" smtClean="0">
                <a:solidFill>
                  <a:srgbClr val="A8815A"/>
                </a:solidFill>
                <a:latin typeface="+mn-ea"/>
              </a:rPr>
              <a:t>* </a:t>
            </a:r>
            <a:r>
              <a:rPr lang="ko-KR" altLang="en-US" sz="1000" b="1" dirty="0" smtClean="0">
                <a:solidFill>
                  <a:srgbClr val="A8815A"/>
                </a:solidFill>
                <a:latin typeface="+mn-ea"/>
              </a:rPr>
              <a:t>옥외광고 효과측정모텔 </a:t>
            </a:r>
            <a:r>
              <a:rPr lang="en-US" altLang="ko-KR" sz="1000" b="1" dirty="0" smtClean="0">
                <a:solidFill>
                  <a:srgbClr val="A8815A"/>
                </a:solidFill>
                <a:latin typeface="+mn-ea"/>
              </a:rPr>
              <a:t>/ </a:t>
            </a:r>
            <a:r>
              <a:rPr lang="ko-KR" altLang="en-US" sz="1000" b="1" dirty="0" smtClean="0">
                <a:solidFill>
                  <a:srgbClr val="A8815A"/>
                </a:solidFill>
                <a:latin typeface="+mn-ea"/>
              </a:rPr>
              <a:t>서범석</a:t>
            </a:r>
            <a:r>
              <a:rPr lang="en-US" altLang="ko-KR" sz="1000" b="1" dirty="0" smtClean="0">
                <a:solidFill>
                  <a:srgbClr val="A8815A"/>
                </a:solidFill>
                <a:latin typeface="+mn-ea"/>
              </a:rPr>
              <a:t>, </a:t>
            </a:r>
            <a:r>
              <a:rPr lang="ko-KR" altLang="en-US" sz="1000" b="1" dirty="0" smtClean="0">
                <a:solidFill>
                  <a:srgbClr val="A8815A"/>
                </a:solidFill>
                <a:latin typeface="+mn-ea"/>
              </a:rPr>
              <a:t>옥외광고 효과측정 모델에 관한 연구  </a:t>
            </a:r>
            <a:r>
              <a:rPr lang="ko-KR" altLang="en-US" sz="1000" b="1" dirty="0" err="1" smtClean="0">
                <a:solidFill>
                  <a:srgbClr val="A8815A"/>
                </a:solidFill>
                <a:latin typeface="+mn-ea"/>
              </a:rPr>
              <a:t>접근성</a:t>
            </a:r>
            <a:r>
              <a:rPr lang="ko-KR" altLang="en-US" sz="1000" b="1" dirty="0" smtClean="0">
                <a:solidFill>
                  <a:srgbClr val="A8815A"/>
                </a:solidFill>
                <a:latin typeface="+mn-ea"/>
              </a:rPr>
              <a:t> </a:t>
            </a:r>
            <a:r>
              <a:rPr lang="en-US" altLang="ko-KR" sz="1000" b="1" dirty="0" smtClean="0">
                <a:solidFill>
                  <a:srgbClr val="A8815A"/>
                </a:solidFill>
                <a:latin typeface="+mn-ea"/>
              </a:rPr>
              <a:t>= TMR(Target Market Reach) = KX = </a:t>
            </a:r>
            <a:r>
              <a:rPr lang="ko-KR" altLang="en-US" sz="1000" b="1" dirty="0" err="1" smtClean="0">
                <a:solidFill>
                  <a:srgbClr val="A8815A"/>
                </a:solidFill>
                <a:latin typeface="+mn-ea"/>
              </a:rPr>
              <a:t>소구대상</a:t>
            </a:r>
            <a:r>
              <a:rPr lang="en-US" altLang="ko-KR" sz="1000" b="1" dirty="0" smtClean="0">
                <a:solidFill>
                  <a:srgbClr val="A8815A"/>
                </a:solidFill>
                <a:latin typeface="+mn-ea"/>
              </a:rPr>
              <a:t>X</a:t>
            </a:r>
            <a:r>
              <a:rPr lang="ko-KR" altLang="en-US" sz="1000" b="1" dirty="0" smtClean="0">
                <a:solidFill>
                  <a:srgbClr val="A8815A"/>
                </a:solidFill>
                <a:latin typeface="+mn-ea"/>
              </a:rPr>
              <a:t>유효가시성</a:t>
            </a:r>
            <a:endParaRPr lang="en-US" altLang="ko-KR" sz="1000" b="1" dirty="0" smtClean="0">
              <a:solidFill>
                <a:srgbClr val="A8815A"/>
              </a:solidFill>
              <a:latin typeface="+mn-ea"/>
            </a:endParaRPr>
          </a:p>
          <a:p>
            <a:r>
              <a:rPr lang="en-US" altLang="ko-KR" sz="1000" b="1" dirty="0" smtClean="0">
                <a:solidFill>
                  <a:srgbClr val="A8815A"/>
                </a:solidFill>
                <a:latin typeface="+mn-ea"/>
              </a:rPr>
              <a:t>   K= f(</a:t>
            </a:r>
            <a:r>
              <a:rPr lang="en-US" altLang="ko-KR" sz="1000" b="1" dirty="0" err="1" smtClean="0">
                <a:solidFill>
                  <a:srgbClr val="A8815A"/>
                </a:solidFill>
                <a:latin typeface="+mn-ea"/>
              </a:rPr>
              <a:t>a,b,c,d,e,f,g,h</a:t>
            </a:r>
            <a:r>
              <a:rPr lang="en-US" altLang="ko-KR" sz="1000" b="1" dirty="0" smtClean="0">
                <a:solidFill>
                  <a:srgbClr val="A8815A"/>
                </a:solidFill>
                <a:latin typeface="+mn-ea"/>
              </a:rPr>
              <a:t>) a:</a:t>
            </a:r>
            <a:r>
              <a:rPr lang="ko-KR" altLang="en-US" sz="1000" b="1" dirty="0" err="1" smtClean="0">
                <a:solidFill>
                  <a:srgbClr val="A8815A"/>
                </a:solidFill>
                <a:latin typeface="+mn-ea"/>
              </a:rPr>
              <a:t>타켓포함비율</a:t>
            </a:r>
            <a:r>
              <a:rPr lang="en-US" altLang="ko-KR" sz="1000" b="1" dirty="0" smtClean="0">
                <a:solidFill>
                  <a:srgbClr val="A8815A"/>
                </a:solidFill>
                <a:latin typeface="+mn-ea"/>
              </a:rPr>
              <a:t>, b:</a:t>
            </a:r>
            <a:r>
              <a:rPr lang="ko-KR" altLang="en-US" sz="1000" b="1" dirty="0" smtClean="0">
                <a:solidFill>
                  <a:srgbClr val="A8815A"/>
                </a:solidFill>
                <a:latin typeface="+mn-ea"/>
              </a:rPr>
              <a:t>정체도</a:t>
            </a:r>
            <a:r>
              <a:rPr lang="en-US" altLang="ko-KR" sz="1000" b="1" dirty="0" smtClean="0">
                <a:solidFill>
                  <a:srgbClr val="A8815A"/>
                </a:solidFill>
                <a:latin typeface="+mn-ea"/>
              </a:rPr>
              <a:t>, c:</a:t>
            </a:r>
            <a:r>
              <a:rPr lang="ko-KR" altLang="en-US" sz="1000" b="1" dirty="0" smtClean="0">
                <a:solidFill>
                  <a:srgbClr val="A8815A"/>
                </a:solidFill>
                <a:latin typeface="+mn-ea"/>
              </a:rPr>
              <a:t>현명도</a:t>
            </a:r>
            <a:r>
              <a:rPr lang="en-US" altLang="ko-KR" sz="1000" b="1" dirty="0" smtClean="0">
                <a:solidFill>
                  <a:srgbClr val="A8815A"/>
                </a:solidFill>
                <a:latin typeface="+mn-ea"/>
              </a:rPr>
              <a:t>,</a:t>
            </a:r>
            <a:r>
              <a:rPr lang="ko-KR" altLang="en-US" sz="1000" b="1" dirty="0" smtClean="0">
                <a:solidFill>
                  <a:srgbClr val="A8815A"/>
                </a:solidFill>
                <a:latin typeface="+mn-ea"/>
              </a:rPr>
              <a:t> </a:t>
            </a:r>
            <a:r>
              <a:rPr lang="en-US" altLang="ko-KR" sz="1000" b="1" dirty="0" smtClean="0">
                <a:solidFill>
                  <a:srgbClr val="A8815A"/>
                </a:solidFill>
                <a:latin typeface="+mn-ea"/>
              </a:rPr>
              <a:t>d:</a:t>
            </a:r>
            <a:r>
              <a:rPr lang="ko-KR" altLang="en-US" sz="1000" b="1" dirty="0" smtClean="0">
                <a:solidFill>
                  <a:srgbClr val="A8815A"/>
                </a:solidFill>
                <a:latin typeface="+mn-ea"/>
              </a:rPr>
              <a:t>정면도</a:t>
            </a:r>
            <a:r>
              <a:rPr lang="en-US" altLang="ko-KR" sz="1000" b="1" dirty="0" smtClean="0">
                <a:solidFill>
                  <a:srgbClr val="A8815A"/>
                </a:solidFill>
                <a:latin typeface="+mn-ea"/>
              </a:rPr>
              <a:t>, e:</a:t>
            </a:r>
            <a:r>
              <a:rPr lang="ko-KR" altLang="en-US" sz="1000" b="1" dirty="0" smtClean="0">
                <a:solidFill>
                  <a:srgbClr val="A8815A"/>
                </a:solidFill>
                <a:latin typeface="+mn-ea"/>
              </a:rPr>
              <a:t>옥외광고의 크기</a:t>
            </a:r>
            <a:r>
              <a:rPr lang="en-US" altLang="ko-KR" sz="1000" b="1" dirty="0" smtClean="0">
                <a:solidFill>
                  <a:srgbClr val="A8815A"/>
                </a:solidFill>
                <a:latin typeface="+mn-ea"/>
              </a:rPr>
              <a:t>, f:</a:t>
            </a:r>
            <a:r>
              <a:rPr lang="ko-KR" altLang="en-US" sz="1000" b="1" dirty="0" smtClean="0">
                <a:solidFill>
                  <a:srgbClr val="A8815A"/>
                </a:solidFill>
                <a:latin typeface="+mn-ea"/>
              </a:rPr>
              <a:t>설치높이</a:t>
            </a:r>
            <a:r>
              <a:rPr lang="en-US" altLang="ko-KR" sz="1000" b="1" dirty="0" smtClean="0">
                <a:solidFill>
                  <a:srgbClr val="A8815A"/>
                </a:solidFill>
                <a:latin typeface="+mn-ea"/>
              </a:rPr>
              <a:t>, g:</a:t>
            </a:r>
            <a:r>
              <a:rPr lang="ko-KR" altLang="en-US" sz="1000" b="1" dirty="0" err="1" smtClean="0">
                <a:solidFill>
                  <a:srgbClr val="A8815A"/>
                </a:solidFill>
                <a:latin typeface="+mn-ea"/>
              </a:rPr>
              <a:t>구좌수</a:t>
            </a:r>
            <a:r>
              <a:rPr lang="en-US" altLang="ko-KR" sz="1000" b="1" dirty="0" smtClean="0">
                <a:solidFill>
                  <a:srgbClr val="A8815A"/>
                </a:solidFill>
                <a:latin typeface="+mn-ea"/>
              </a:rPr>
              <a:t>, h:</a:t>
            </a:r>
            <a:r>
              <a:rPr lang="ko-KR" altLang="en-US" sz="1000" b="1" dirty="0" smtClean="0">
                <a:solidFill>
                  <a:srgbClr val="A8815A"/>
                </a:solidFill>
                <a:latin typeface="+mn-ea"/>
              </a:rPr>
              <a:t>간섭도 </a:t>
            </a:r>
            <a:r>
              <a:rPr lang="en-US" altLang="ko-KR" sz="1000" b="1" dirty="0" smtClean="0">
                <a:solidFill>
                  <a:srgbClr val="A8815A"/>
                </a:solidFill>
                <a:latin typeface="+mn-ea"/>
              </a:rPr>
              <a:t>X= </a:t>
            </a:r>
            <a:r>
              <a:rPr lang="ko-KR" altLang="en-US" sz="1000" b="1" dirty="0" smtClean="0">
                <a:solidFill>
                  <a:srgbClr val="A8815A"/>
                </a:solidFill>
                <a:latin typeface="+mn-ea"/>
              </a:rPr>
              <a:t>유동인구</a:t>
            </a:r>
            <a:endParaRPr lang="en-US" altLang="ko-KR" sz="1000" b="1" dirty="0" smtClean="0">
              <a:solidFill>
                <a:srgbClr val="A8815A"/>
              </a:solidFill>
              <a:latin typeface="+mn-ea"/>
            </a:endParaRPr>
          </a:p>
          <a:p>
            <a:r>
              <a:rPr lang="en-US" altLang="ko-KR" sz="1000" b="1" dirty="0" smtClean="0">
                <a:solidFill>
                  <a:srgbClr val="A8815A"/>
                </a:solidFill>
                <a:latin typeface="+mn-ea"/>
              </a:rPr>
              <a:t>* </a:t>
            </a:r>
            <a:r>
              <a:rPr lang="ko-KR" altLang="en-US" sz="1000" b="1" dirty="0" smtClean="0">
                <a:solidFill>
                  <a:srgbClr val="A8815A"/>
                </a:solidFill>
                <a:latin typeface="+mn-ea"/>
              </a:rPr>
              <a:t>효율성 </a:t>
            </a:r>
            <a:r>
              <a:rPr lang="en-US" altLang="ko-KR" sz="1000" b="1" dirty="0" smtClean="0">
                <a:solidFill>
                  <a:srgbClr val="A8815A"/>
                </a:solidFill>
                <a:latin typeface="+mn-ea"/>
              </a:rPr>
              <a:t>= </a:t>
            </a:r>
            <a:r>
              <a:rPr lang="ko-KR" altLang="en-US" sz="1000" b="1" dirty="0" smtClean="0">
                <a:solidFill>
                  <a:srgbClr val="A8815A"/>
                </a:solidFill>
                <a:latin typeface="+mn-ea"/>
              </a:rPr>
              <a:t>광고효율</a:t>
            </a:r>
            <a:r>
              <a:rPr lang="en-US" altLang="ko-KR" sz="1000" b="1" dirty="0" smtClean="0">
                <a:solidFill>
                  <a:srgbClr val="A8815A"/>
                </a:solidFill>
                <a:latin typeface="+mn-ea"/>
              </a:rPr>
              <a:t>(CPM) = </a:t>
            </a:r>
            <a:r>
              <a:rPr lang="ko-KR" altLang="en-US" sz="1000" b="1" dirty="0" smtClean="0">
                <a:solidFill>
                  <a:srgbClr val="A8815A"/>
                </a:solidFill>
                <a:latin typeface="+mn-ea"/>
              </a:rPr>
              <a:t>월 광고비</a:t>
            </a:r>
            <a:r>
              <a:rPr lang="en-US" altLang="ko-KR" sz="1000" b="1" dirty="0" smtClean="0">
                <a:solidFill>
                  <a:srgbClr val="A8815A"/>
                </a:solidFill>
                <a:latin typeface="+mn-ea"/>
              </a:rPr>
              <a:t>(cost) / </a:t>
            </a:r>
            <a:r>
              <a:rPr lang="ko-KR" altLang="en-US" sz="1000" b="1" dirty="0" err="1" smtClean="0">
                <a:solidFill>
                  <a:srgbClr val="A8815A"/>
                </a:solidFill>
                <a:latin typeface="+mn-ea"/>
              </a:rPr>
              <a:t>타켓</a:t>
            </a:r>
            <a:r>
              <a:rPr lang="ko-KR" altLang="en-US" sz="1000" b="1" dirty="0" smtClean="0">
                <a:solidFill>
                  <a:srgbClr val="A8815A"/>
                </a:solidFill>
                <a:latin typeface="+mn-ea"/>
              </a:rPr>
              <a:t> 이용객수</a:t>
            </a:r>
            <a:r>
              <a:rPr lang="en-US" altLang="ko-KR" sz="1000" b="1" dirty="0" smtClean="0">
                <a:solidFill>
                  <a:srgbClr val="A8815A"/>
                </a:solidFill>
                <a:latin typeface="+mn-ea"/>
              </a:rPr>
              <a:t>(GRPs) *1,000</a:t>
            </a:r>
          </a:p>
        </p:txBody>
      </p:sp>
      <p:pic>
        <p:nvPicPr>
          <p:cNvPr id="18" name="Picture 2" descr="C:\Users\User\Desktop\코리아네트웍스 로고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6629049"/>
            <a:ext cx="864096" cy="184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" name="직선 연결선 19"/>
          <p:cNvCxnSpPr/>
          <p:nvPr/>
        </p:nvCxnSpPr>
        <p:spPr>
          <a:xfrm>
            <a:off x="2843808" y="1988840"/>
            <a:ext cx="3520869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494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직사각형 13"/>
          <p:cNvSpPr/>
          <p:nvPr/>
        </p:nvSpPr>
        <p:spPr>
          <a:xfrm>
            <a:off x="0" y="764704"/>
            <a:ext cx="9144000" cy="6093296"/>
          </a:xfrm>
          <a:prstGeom prst="rect">
            <a:avLst/>
          </a:prstGeom>
          <a:solidFill>
            <a:srgbClr val="CED5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-36512" y="-27384"/>
            <a:ext cx="10081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000" b="1" dirty="0" smtClean="0">
                <a:solidFill>
                  <a:srgbClr val="A8815A"/>
                </a:solidFill>
                <a:latin typeface="HY헤드라인M" pitchFamily="18" charset="-127"/>
                <a:ea typeface="HY헤드라인M" pitchFamily="18" charset="-127"/>
              </a:rPr>
              <a:t>02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899592" y="51520"/>
            <a:ext cx="720080" cy="646331"/>
          </a:xfrm>
          <a:prstGeom prst="rect">
            <a:avLst/>
          </a:prstGeom>
          <a:solidFill>
            <a:srgbClr val="A8815A"/>
          </a:solidFill>
          <a:ln>
            <a:solidFill>
              <a:srgbClr val="A8815A"/>
            </a:solidFill>
          </a:ln>
        </p:spPr>
        <p:txBody>
          <a:bodyPr wrap="square" rtlCol="0" anchor="ctr">
            <a:spAutoFit/>
          </a:bodyPr>
          <a:lstStyle/>
          <a:p>
            <a:pPr algn="dist"/>
            <a:r>
              <a:rPr lang="ko-KR" altLang="en-US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사업소</a:t>
            </a:r>
            <a:r>
              <a:rPr lang="ko-KR" altLang="en-US" dirty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개</a:t>
            </a:r>
            <a:endParaRPr lang="ko-KR" altLang="en-US" dirty="0" smtClean="0">
              <a:solidFill>
                <a:schemeClr val="bg1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pic>
        <p:nvPicPr>
          <p:cNvPr id="12" name="Picture 2" descr="C:\Users\User\Desktop\코리아네트웍스 로고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6629049"/>
            <a:ext cx="864096" cy="184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User\Desktop\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2736"/>
            <a:ext cx="9144000" cy="54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7649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직사각형 13"/>
          <p:cNvSpPr/>
          <p:nvPr/>
        </p:nvSpPr>
        <p:spPr>
          <a:xfrm>
            <a:off x="0" y="764704"/>
            <a:ext cx="9144000" cy="6093296"/>
          </a:xfrm>
          <a:prstGeom prst="rect">
            <a:avLst/>
          </a:prstGeom>
          <a:solidFill>
            <a:srgbClr val="CED5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-36512" y="-27384"/>
            <a:ext cx="10081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000" b="1" dirty="0" smtClean="0">
                <a:solidFill>
                  <a:srgbClr val="A8815A"/>
                </a:solidFill>
                <a:latin typeface="HY헤드라인M" pitchFamily="18" charset="-127"/>
                <a:ea typeface="HY헤드라인M" pitchFamily="18" charset="-127"/>
              </a:rPr>
              <a:t>02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899592" y="51520"/>
            <a:ext cx="720080" cy="646331"/>
          </a:xfrm>
          <a:prstGeom prst="rect">
            <a:avLst/>
          </a:prstGeom>
          <a:solidFill>
            <a:srgbClr val="A8815A"/>
          </a:solidFill>
          <a:ln>
            <a:solidFill>
              <a:srgbClr val="A8815A"/>
            </a:solidFill>
          </a:ln>
        </p:spPr>
        <p:txBody>
          <a:bodyPr wrap="square" rtlCol="0" anchor="ctr">
            <a:spAutoFit/>
          </a:bodyPr>
          <a:lstStyle/>
          <a:p>
            <a:pPr algn="dist"/>
            <a:r>
              <a:rPr lang="ko-KR" altLang="en-US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사업소</a:t>
            </a:r>
            <a:r>
              <a:rPr lang="ko-KR" altLang="en-US" dirty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개</a:t>
            </a:r>
            <a:endParaRPr lang="ko-KR" altLang="en-US" dirty="0" smtClean="0">
              <a:solidFill>
                <a:schemeClr val="bg1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pic>
        <p:nvPicPr>
          <p:cNvPr id="12" name="Picture 2" descr="C:\Users\User\Desktop\코리아네트웍스 로고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6629049"/>
            <a:ext cx="864096" cy="184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User\Desktop\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4744"/>
            <a:ext cx="9144001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3949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직사각형 13"/>
          <p:cNvSpPr/>
          <p:nvPr/>
        </p:nvSpPr>
        <p:spPr>
          <a:xfrm>
            <a:off x="0" y="764704"/>
            <a:ext cx="9144000" cy="6093296"/>
          </a:xfrm>
          <a:prstGeom prst="rect">
            <a:avLst/>
          </a:prstGeom>
          <a:solidFill>
            <a:srgbClr val="CED5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-36512" y="-27384"/>
            <a:ext cx="10081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000" b="1" dirty="0" smtClean="0">
                <a:solidFill>
                  <a:srgbClr val="A8815A"/>
                </a:solidFill>
                <a:latin typeface="HY헤드라인M" pitchFamily="18" charset="-127"/>
                <a:ea typeface="HY헤드라인M" pitchFamily="18" charset="-127"/>
              </a:rPr>
              <a:t>02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899592" y="51520"/>
            <a:ext cx="720080" cy="646331"/>
          </a:xfrm>
          <a:prstGeom prst="rect">
            <a:avLst/>
          </a:prstGeom>
          <a:solidFill>
            <a:srgbClr val="A8815A"/>
          </a:solidFill>
          <a:ln>
            <a:solidFill>
              <a:srgbClr val="A8815A"/>
            </a:solidFill>
          </a:ln>
        </p:spPr>
        <p:txBody>
          <a:bodyPr wrap="square" rtlCol="0" anchor="ctr">
            <a:spAutoFit/>
          </a:bodyPr>
          <a:lstStyle/>
          <a:p>
            <a:pPr algn="dist"/>
            <a:r>
              <a:rPr lang="ko-KR" altLang="en-US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사업소개</a:t>
            </a:r>
          </a:p>
        </p:txBody>
      </p:sp>
      <p:pic>
        <p:nvPicPr>
          <p:cNvPr id="12" name="Picture 2" descr="C:\Users\User\Desktop\코리아네트웍스 로고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6629049"/>
            <a:ext cx="864096" cy="184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표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6000696"/>
              </p:ext>
            </p:extLst>
          </p:nvPr>
        </p:nvGraphicFramePr>
        <p:xfrm>
          <a:off x="288032" y="2132856"/>
          <a:ext cx="8532440" cy="3942622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8532440"/>
              </a:tblGrid>
              <a:tr h="3942622">
                <a:tc>
                  <a:txBody>
                    <a:bodyPr/>
                    <a:lstStyle/>
                    <a:p>
                      <a:pPr algn="l" latinLnBrk="1"/>
                      <a:endParaRPr lang="en-US" altLang="ko-KR" sz="1800" b="0" dirty="0" smtClean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algn="l" latinLnBrk="1"/>
                      <a:endParaRPr lang="en-US" altLang="ko-KR" sz="1800" b="1" dirty="0" smtClean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algn="l" latinLnBrk="1"/>
                      <a:r>
                        <a:rPr lang="ko-KR" altLang="en-US" sz="18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일 반 기 업 </a:t>
                      </a:r>
                      <a:r>
                        <a:rPr lang="en-US" altLang="ko-KR" sz="18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: </a:t>
                      </a:r>
                      <a:r>
                        <a:rPr lang="en-US" altLang="ko-KR" sz="16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LG</a:t>
                      </a:r>
                      <a:r>
                        <a:rPr lang="ko-KR" altLang="en-US" sz="16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전자</a:t>
                      </a:r>
                      <a:r>
                        <a:rPr lang="en-US" altLang="ko-KR" sz="16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,</a:t>
                      </a:r>
                      <a:r>
                        <a:rPr lang="en-US" altLang="ko-KR" sz="1600" b="1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1600" b="1" baseline="0" dirty="0" err="1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롯데</a:t>
                      </a:r>
                      <a:r>
                        <a:rPr lang="en-US" altLang="ko-KR" sz="1600" b="1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1600" b="1" baseline="0" dirty="0" err="1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롯데캐피탈</a:t>
                      </a:r>
                      <a:r>
                        <a:rPr lang="en-US" altLang="ko-KR" sz="1600" b="1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1600" b="1" baseline="0" dirty="0" err="1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비씨카드</a:t>
                      </a:r>
                      <a:r>
                        <a:rPr lang="en-US" altLang="ko-KR" sz="1600" b="1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1600" b="1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신세계</a:t>
                      </a:r>
                      <a:r>
                        <a:rPr lang="en-US" altLang="ko-KR" sz="1600" b="1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1600" b="1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노랑우산공제</a:t>
                      </a:r>
                      <a:r>
                        <a:rPr lang="en-US" altLang="ko-KR" sz="1600" b="1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1600" b="1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중소기업중앙회</a:t>
                      </a:r>
                      <a:r>
                        <a:rPr lang="en-US" altLang="ko-KR" sz="1600" b="1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,</a:t>
                      </a:r>
                    </a:p>
                    <a:p>
                      <a:pPr algn="l" latinLnBrk="1"/>
                      <a:r>
                        <a:rPr lang="ko-KR" altLang="en-US" sz="1600" b="1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              </a:t>
                      </a:r>
                      <a:endParaRPr lang="en-US" altLang="ko-KR" sz="1600" b="1" baseline="0" dirty="0" smtClean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algn="l" latinLnBrk="1"/>
                      <a:r>
                        <a:rPr lang="en-US" altLang="ko-KR" sz="1600" b="1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                  </a:t>
                      </a:r>
                      <a:r>
                        <a:rPr lang="ko-KR" altLang="en-US" sz="1600" b="1" baseline="0" dirty="0" err="1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티몬</a:t>
                      </a:r>
                      <a:r>
                        <a:rPr lang="en-US" altLang="ko-KR" sz="1600" b="1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, IBK</a:t>
                      </a:r>
                      <a:r>
                        <a:rPr lang="ko-KR" altLang="en-US" sz="1600" b="1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기업은행</a:t>
                      </a:r>
                      <a:r>
                        <a:rPr lang="en-US" altLang="ko-KR" sz="1600" b="1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1600" b="1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예금보험공사</a:t>
                      </a:r>
                      <a:r>
                        <a:rPr lang="en-US" altLang="ko-KR" sz="1600" b="1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1600" b="1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기상청</a:t>
                      </a:r>
                      <a:r>
                        <a:rPr lang="en-US" altLang="ko-KR" sz="1600" b="1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1600" b="1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환경부</a:t>
                      </a:r>
                      <a:r>
                        <a:rPr lang="en-US" altLang="ko-KR" sz="1600" b="1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1600" b="1" baseline="0" dirty="0" err="1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워너브라더스</a:t>
                      </a:r>
                      <a:r>
                        <a:rPr lang="en-US" altLang="ko-KR" sz="1600" b="1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1600" b="1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디즈니</a:t>
                      </a:r>
                      <a:r>
                        <a:rPr lang="en-US" altLang="ko-KR" sz="1600" b="1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,</a:t>
                      </a:r>
                    </a:p>
                    <a:p>
                      <a:pPr algn="l" latinLnBrk="1"/>
                      <a:r>
                        <a:rPr lang="en-US" altLang="ko-KR" sz="1600" b="1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              </a:t>
                      </a:r>
                    </a:p>
                    <a:p>
                      <a:pPr algn="l" latinLnBrk="1"/>
                      <a:r>
                        <a:rPr lang="en-US" altLang="ko-KR" sz="1600" b="1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                  20</a:t>
                      </a:r>
                      <a:r>
                        <a:rPr lang="ko-KR" altLang="en-US" sz="1600" b="1" baseline="0" dirty="0" err="1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세기폭스사</a:t>
                      </a:r>
                      <a:r>
                        <a:rPr lang="en-US" altLang="ko-KR" sz="1600" b="1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, UPI </a:t>
                      </a:r>
                      <a:r>
                        <a:rPr lang="ko-KR" altLang="en-US" sz="1600" b="1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코리아</a:t>
                      </a:r>
                      <a:r>
                        <a:rPr lang="en-US" altLang="ko-KR" sz="1600" b="1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1600" b="1" baseline="0" dirty="0" err="1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디에스디삼호</a:t>
                      </a:r>
                      <a:r>
                        <a:rPr lang="en-US" altLang="ko-KR" sz="1600" b="1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1600" b="1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분양광고</a:t>
                      </a:r>
                      <a:r>
                        <a:rPr lang="en-US" altLang="ko-KR" sz="1600" b="1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), </a:t>
                      </a:r>
                      <a:r>
                        <a:rPr lang="ko-KR" altLang="en-US" sz="1600" b="1" baseline="0" dirty="0" err="1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제주드림티어</a:t>
                      </a:r>
                      <a:r>
                        <a:rPr lang="en-US" altLang="ko-KR" sz="1600" b="1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1600" b="1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분양광고</a:t>
                      </a:r>
                      <a:r>
                        <a:rPr lang="en-US" altLang="ko-KR" sz="1600" b="1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),</a:t>
                      </a:r>
                    </a:p>
                    <a:p>
                      <a:pPr algn="l" latinLnBrk="1"/>
                      <a:r>
                        <a:rPr lang="en-US" altLang="ko-KR" sz="1600" b="1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                </a:t>
                      </a:r>
                    </a:p>
                    <a:p>
                      <a:pPr algn="l" latinLnBrk="1"/>
                      <a:r>
                        <a:rPr lang="en-US" altLang="ko-KR" sz="1600" b="1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                  </a:t>
                      </a:r>
                      <a:r>
                        <a:rPr lang="en-US" altLang="ko-KR" sz="1600" b="1" baseline="0" dirty="0" err="1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etc</a:t>
                      </a:r>
                      <a:r>
                        <a:rPr lang="en-US" altLang="ko-KR" sz="18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‥</a:t>
                      </a:r>
                      <a:endParaRPr lang="en-US" altLang="ko-KR" sz="1600" b="1" baseline="0" dirty="0" smtClean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algn="l" latinLnBrk="1"/>
                      <a:endParaRPr lang="en-US" altLang="ko-KR" sz="1600" b="1" dirty="0" smtClean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algn="l" latinLnBrk="1"/>
                      <a:r>
                        <a:rPr lang="ko-KR" altLang="en-US" sz="18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엔터테인먼트 </a:t>
                      </a:r>
                      <a:r>
                        <a:rPr lang="en-US" altLang="ko-KR" sz="18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: </a:t>
                      </a:r>
                      <a:r>
                        <a:rPr lang="ko-KR" altLang="en-US" sz="1600" b="1" dirty="0" err="1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제이티엔플러스</a:t>
                      </a:r>
                      <a:r>
                        <a:rPr lang="en-US" altLang="ko-KR" sz="16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,</a:t>
                      </a:r>
                      <a:r>
                        <a:rPr lang="en-US" altLang="ko-KR" sz="1600" b="1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1600" b="1" baseline="0" dirty="0" err="1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롯데엔터테인먼트</a:t>
                      </a:r>
                      <a:r>
                        <a:rPr lang="en-US" altLang="ko-KR" sz="1600" b="1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1600" b="1" baseline="0" dirty="0" err="1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비알게임즈</a:t>
                      </a:r>
                      <a:r>
                        <a:rPr lang="en-US" altLang="ko-KR" sz="1600" b="1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1600" b="1" baseline="0" dirty="0" err="1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컴투스</a:t>
                      </a:r>
                      <a:endParaRPr lang="en-US" altLang="ko-KR" sz="1600" b="1" baseline="0" dirty="0" smtClean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algn="l" latinLnBrk="1"/>
                      <a:r>
                        <a:rPr lang="en-US" altLang="ko-KR" sz="1600" b="1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                   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600" b="1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                     KAKAO(</a:t>
                      </a:r>
                      <a:r>
                        <a:rPr lang="ko-KR" altLang="en-US" sz="1600" b="1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게임</a:t>
                      </a:r>
                      <a:r>
                        <a:rPr lang="en-US" altLang="ko-KR" sz="1600" b="1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), </a:t>
                      </a:r>
                      <a:r>
                        <a:rPr lang="ko-KR" altLang="en-US" sz="1600" b="1" baseline="0" dirty="0" err="1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더우주컴퍼니</a:t>
                      </a:r>
                      <a:r>
                        <a:rPr lang="en-US" altLang="ko-KR" sz="1600" b="1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1600" b="1" baseline="0" dirty="0" err="1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아우딘퓨쳐스</a:t>
                      </a:r>
                      <a:r>
                        <a:rPr lang="en-US" altLang="ko-KR" sz="1600" b="1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1600" b="1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클립서비스</a:t>
                      </a:r>
                      <a:r>
                        <a:rPr lang="en-US" altLang="ko-KR" sz="1600" b="1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, </a:t>
                      </a:r>
                      <a:r>
                        <a:rPr lang="en-US" altLang="ko-KR" sz="1600" b="1" baseline="0" dirty="0" err="1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etc</a:t>
                      </a:r>
                      <a:r>
                        <a:rPr lang="en-US" altLang="ko-KR" sz="16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‥</a:t>
                      </a:r>
                      <a:endParaRPr lang="en-US" altLang="ko-KR" sz="1400" b="1" baseline="0" dirty="0" smtClean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algn="ctr" latinLnBrk="1"/>
                      <a:endParaRPr lang="en-US" altLang="ko-KR" sz="1600" b="1" baseline="0" dirty="0" smtClean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algn="l" latinLnBrk="1"/>
                      <a:r>
                        <a:rPr lang="en-US" altLang="ko-KR" sz="1600" b="1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 </a:t>
                      </a:r>
                      <a:endParaRPr lang="ko-KR" altLang="en-US" sz="1600" b="1" dirty="0" smtClean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78844" marR="78844" marT="39422" marB="3942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79512" y="829161"/>
            <a:ext cx="533914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b="1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S-MAP (Media Art Platform)</a:t>
            </a:r>
          </a:p>
          <a:p>
            <a:endParaRPr lang="en-US" altLang="ko-KR" sz="1200" b="1" dirty="0">
              <a:solidFill>
                <a:schemeClr val="bg1"/>
              </a:solidFill>
              <a:latin typeface="HY헤드라인M" pitchFamily="18" charset="-127"/>
              <a:ea typeface="HY헤드라인M" pitchFamily="18" charset="-127"/>
            </a:endParaRPr>
          </a:p>
          <a:p>
            <a:r>
              <a:rPr lang="ko-KR" altLang="en-US" sz="2400" b="1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대표적인 현황 및 실적</a:t>
            </a:r>
            <a:endParaRPr lang="en-US" altLang="ko-KR" sz="2400" b="1" dirty="0" smtClean="0">
              <a:solidFill>
                <a:schemeClr val="bg1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1520" y="6093296"/>
            <a:ext cx="53391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b="1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* 2016~2017</a:t>
            </a:r>
            <a:r>
              <a:rPr lang="ko-KR" altLang="en-US" sz="1600" b="1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년  진행업체 현황</a:t>
            </a:r>
            <a:endParaRPr lang="en-US" altLang="ko-KR" sz="1600" b="1" dirty="0" smtClean="0">
              <a:solidFill>
                <a:schemeClr val="bg1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167375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/>
        </p:nvSpPr>
        <p:spPr>
          <a:xfrm>
            <a:off x="-36512" y="0"/>
            <a:ext cx="9180512" cy="6858000"/>
          </a:xfrm>
          <a:prstGeom prst="rect">
            <a:avLst/>
          </a:prstGeom>
          <a:solidFill>
            <a:srgbClr val="CED5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5496" y="-27384"/>
            <a:ext cx="11521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000" b="1" dirty="0" smtClean="0">
                <a:solidFill>
                  <a:srgbClr val="A8815A"/>
                </a:solidFill>
                <a:latin typeface="HY헤드라인M" pitchFamily="18" charset="-127"/>
                <a:ea typeface="HY헤드라인M" pitchFamily="18" charset="-127"/>
              </a:rPr>
              <a:t>03</a:t>
            </a:r>
          </a:p>
        </p:txBody>
      </p:sp>
      <p:cxnSp>
        <p:nvCxnSpPr>
          <p:cNvPr id="8" name="직선 연결선 7"/>
          <p:cNvCxnSpPr/>
          <p:nvPr/>
        </p:nvCxnSpPr>
        <p:spPr>
          <a:xfrm>
            <a:off x="107504" y="620688"/>
            <a:ext cx="1656184" cy="0"/>
          </a:xfrm>
          <a:prstGeom prst="line">
            <a:avLst/>
          </a:prstGeom>
          <a:ln>
            <a:solidFill>
              <a:srgbClr val="A8815A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07504" y="764704"/>
            <a:ext cx="1656184" cy="369332"/>
          </a:xfrm>
          <a:prstGeom prst="rect">
            <a:avLst/>
          </a:prstGeom>
          <a:solidFill>
            <a:srgbClr val="A8815A"/>
          </a:solidFill>
          <a:ln>
            <a:solidFill>
              <a:srgbClr val="A8815A"/>
            </a:solidFill>
          </a:ln>
        </p:spPr>
        <p:txBody>
          <a:bodyPr wrap="square" rtlCol="0" anchor="ctr">
            <a:spAutoFit/>
          </a:bodyPr>
          <a:lstStyle/>
          <a:p>
            <a:r>
              <a:rPr lang="ko-KR" altLang="en-US" b="1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상세 내용</a:t>
            </a:r>
          </a:p>
        </p:txBody>
      </p:sp>
      <p:pic>
        <p:nvPicPr>
          <p:cNvPr id="11" name="Picture 2" descr="C:\Users\User\Desktop\코리아네트웍스 로고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6629049"/>
            <a:ext cx="864096" cy="184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직사각형 8"/>
          <p:cNvSpPr/>
          <p:nvPr/>
        </p:nvSpPr>
        <p:spPr>
          <a:xfrm>
            <a:off x="2987823" y="2240868"/>
            <a:ext cx="3240361" cy="2916324"/>
          </a:xfrm>
          <a:prstGeom prst="rect">
            <a:avLst/>
          </a:prstGeom>
          <a:noFill/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dist"/>
            <a:r>
              <a:rPr lang="en-US" altLang="ko-KR" sz="6000" b="1" dirty="0" smtClean="0">
                <a:solidFill>
                  <a:schemeClr val="bg1"/>
                </a:solidFill>
                <a:latin typeface="나눔명조 ExtraBold" pitchFamily="18" charset="-127"/>
                <a:ea typeface="나눔명조 ExtraBold" pitchFamily="18" charset="-127"/>
              </a:rPr>
              <a:t>S-MAP</a:t>
            </a:r>
          </a:p>
        </p:txBody>
      </p:sp>
      <p:sp>
        <p:nvSpPr>
          <p:cNvPr id="12" name="직사각형 11"/>
          <p:cNvSpPr/>
          <p:nvPr/>
        </p:nvSpPr>
        <p:spPr>
          <a:xfrm>
            <a:off x="2807805" y="2078851"/>
            <a:ext cx="612067" cy="612067"/>
          </a:xfrm>
          <a:prstGeom prst="rect">
            <a:avLst/>
          </a:prstGeom>
          <a:solidFill>
            <a:schemeClr val="bg1">
              <a:alpha val="54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2442489" y="5229200"/>
            <a:ext cx="42590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 smtClean="0">
                <a:solidFill>
                  <a:schemeClr val="bg1"/>
                </a:solidFill>
                <a:latin typeface="나눔명조" pitchFamily="18" charset="-127"/>
                <a:ea typeface="나눔명조" pitchFamily="18" charset="-127"/>
              </a:rPr>
              <a:t>Media Art Platform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393099" y="1484784"/>
            <a:ext cx="6419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b="1" dirty="0" smtClean="0">
                <a:solidFill>
                  <a:schemeClr val="bg1"/>
                </a:solidFill>
                <a:latin typeface="나눔명조" pitchFamily="18" charset="-127"/>
                <a:ea typeface="나눔명조" pitchFamily="18" charset="-127"/>
              </a:rPr>
              <a:t>The Next Future of Digital Signage</a:t>
            </a:r>
          </a:p>
        </p:txBody>
      </p:sp>
    </p:spTree>
    <p:extLst>
      <p:ext uri="{BB962C8B-B14F-4D97-AF65-F5344CB8AC3E}">
        <p14:creationId xmlns:p14="http://schemas.microsoft.com/office/powerpoint/2010/main" val="4160003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직사각형 42"/>
          <p:cNvSpPr/>
          <p:nvPr/>
        </p:nvSpPr>
        <p:spPr>
          <a:xfrm>
            <a:off x="971600" y="0"/>
            <a:ext cx="8208912" cy="6858000"/>
          </a:xfrm>
          <a:prstGeom prst="rect">
            <a:avLst/>
          </a:prstGeom>
          <a:solidFill>
            <a:srgbClr val="CED5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07504" y="116632"/>
            <a:ext cx="720080" cy="646331"/>
          </a:xfrm>
          <a:prstGeom prst="rect">
            <a:avLst/>
          </a:prstGeom>
          <a:solidFill>
            <a:srgbClr val="A8815A"/>
          </a:solidFill>
          <a:ln>
            <a:solidFill>
              <a:srgbClr val="A8815A"/>
            </a:solidFill>
          </a:ln>
        </p:spPr>
        <p:txBody>
          <a:bodyPr wrap="square" rtlCol="0" anchor="ctr">
            <a:spAutoFit/>
          </a:bodyPr>
          <a:lstStyle/>
          <a:p>
            <a:pPr algn="dist"/>
            <a:r>
              <a:rPr lang="ko-KR" altLang="en-US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제안</a:t>
            </a:r>
            <a:endParaRPr lang="en-US" altLang="ko-KR" dirty="0" smtClean="0">
              <a:solidFill>
                <a:schemeClr val="bg1"/>
              </a:solidFill>
              <a:latin typeface="HY헤드라인M" pitchFamily="18" charset="-127"/>
              <a:ea typeface="HY헤드라인M" pitchFamily="18" charset="-127"/>
            </a:endParaRPr>
          </a:p>
          <a:p>
            <a:pPr algn="dist"/>
            <a:r>
              <a:rPr lang="ko-KR" altLang="en-US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목</a:t>
            </a:r>
            <a:r>
              <a:rPr lang="ko-KR" altLang="en-US" dirty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차</a:t>
            </a:r>
            <a:endParaRPr lang="en-US" altLang="ko-KR" dirty="0" smtClean="0">
              <a:solidFill>
                <a:schemeClr val="bg1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995936" y="1044025"/>
            <a:ext cx="1152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600" b="1" dirty="0" smtClean="0">
                <a:solidFill>
                  <a:srgbClr val="A8815A"/>
                </a:solidFill>
                <a:latin typeface="HY헤드라인M" pitchFamily="18" charset="-127"/>
                <a:ea typeface="HY헤드라인M" pitchFamily="18" charset="-127"/>
              </a:rPr>
              <a:t>01</a:t>
            </a:r>
          </a:p>
        </p:txBody>
      </p:sp>
      <p:cxnSp>
        <p:nvCxnSpPr>
          <p:cNvPr id="21" name="직선 연결선 20"/>
          <p:cNvCxnSpPr/>
          <p:nvPr/>
        </p:nvCxnSpPr>
        <p:spPr>
          <a:xfrm>
            <a:off x="3779912" y="1692097"/>
            <a:ext cx="1656184" cy="0"/>
          </a:xfrm>
          <a:prstGeom prst="line">
            <a:avLst/>
          </a:prstGeom>
          <a:ln>
            <a:solidFill>
              <a:srgbClr val="A8815A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3419872" y="1764105"/>
            <a:ext cx="23762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smtClean="0">
                <a:solidFill>
                  <a:schemeClr val="bg1"/>
                </a:solidFill>
                <a:latin typeface="+mn-ea"/>
              </a:rPr>
              <a:t>회사개요</a:t>
            </a:r>
            <a:endParaRPr lang="ko-KR" altLang="en-US" sz="3200" b="1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995936" y="2700209"/>
            <a:ext cx="1152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600" b="1" dirty="0" smtClean="0">
                <a:solidFill>
                  <a:srgbClr val="A8815A"/>
                </a:solidFill>
                <a:latin typeface="HY헤드라인M" pitchFamily="18" charset="-127"/>
                <a:ea typeface="HY헤드라인M" pitchFamily="18" charset="-127"/>
              </a:rPr>
              <a:t>02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3419872" y="3420289"/>
            <a:ext cx="25202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smtClean="0">
                <a:solidFill>
                  <a:schemeClr val="bg1"/>
                </a:solidFill>
                <a:latin typeface="+mn-ea"/>
              </a:rPr>
              <a:t>사업 소개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3995936" y="4284385"/>
            <a:ext cx="1152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600" b="1" dirty="0" smtClean="0">
                <a:solidFill>
                  <a:srgbClr val="A8815A"/>
                </a:solidFill>
                <a:latin typeface="HY헤드라인M" pitchFamily="18" charset="-127"/>
                <a:ea typeface="HY헤드라인M" pitchFamily="18" charset="-127"/>
              </a:rPr>
              <a:t>03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3419872" y="5004465"/>
            <a:ext cx="25202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smtClean="0">
                <a:solidFill>
                  <a:schemeClr val="bg1"/>
                </a:solidFill>
                <a:latin typeface="+mn-ea"/>
              </a:rPr>
              <a:t>상세 내</a:t>
            </a:r>
            <a:r>
              <a:rPr lang="ko-KR" altLang="en-US" sz="3200" b="1" dirty="0">
                <a:solidFill>
                  <a:schemeClr val="bg1"/>
                </a:solidFill>
                <a:latin typeface="+mn-ea"/>
              </a:rPr>
              <a:t>용</a:t>
            </a:r>
            <a:endParaRPr lang="ko-KR" altLang="en-US" sz="3200" b="1" dirty="0" smtClean="0">
              <a:solidFill>
                <a:schemeClr val="bg1"/>
              </a:solidFill>
              <a:latin typeface="+mn-ea"/>
            </a:endParaRPr>
          </a:p>
        </p:txBody>
      </p:sp>
      <p:cxnSp>
        <p:nvCxnSpPr>
          <p:cNvPr id="41" name="직선 연결선 40"/>
          <p:cNvCxnSpPr/>
          <p:nvPr/>
        </p:nvCxnSpPr>
        <p:spPr>
          <a:xfrm>
            <a:off x="3779912" y="3348281"/>
            <a:ext cx="1656184" cy="0"/>
          </a:xfrm>
          <a:prstGeom prst="line">
            <a:avLst/>
          </a:prstGeom>
          <a:ln>
            <a:solidFill>
              <a:srgbClr val="A8815A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직선 연결선 41"/>
          <p:cNvCxnSpPr/>
          <p:nvPr/>
        </p:nvCxnSpPr>
        <p:spPr>
          <a:xfrm>
            <a:off x="3779912" y="4932457"/>
            <a:ext cx="1656184" cy="0"/>
          </a:xfrm>
          <a:prstGeom prst="line">
            <a:avLst/>
          </a:prstGeom>
          <a:ln>
            <a:solidFill>
              <a:srgbClr val="A8815A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" descr="C:\Users\User\Desktop\코리아네트웍스 로고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6629049"/>
            <a:ext cx="864096" cy="184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직사각형 13"/>
          <p:cNvSpPr/>
          <p:nvPr/>
        </p:nvSpPr>
        <p:spPr>
          <a:xfrm>
            <a:off x="0" y="764704"/>
            <a:ext cx="9144000" cy="6093296"/>
          </a:xfrm>
          <a:prstGeom prst="rect">
            <a:avLst/>
          </a:prstGeom>
          <a:solidFill>
            <a:srgbClr val="CED5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-36512" y="-27384"/>
            <a:ext cx="10081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000" b="1" dirty="0" smtClean="0">
                <a:solidFill>
                  <a:srgbClr val="A8815A"/>
                </a:solidFill>
                <a:latin typeface="HY헤드라인M" pitchFamily="18" charset="-127"/>
                <a:ea typeface="HY헤드라인M" pitchFamily="18" charset="-127"/>
              </a:rPr>
              <a:t>03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899592" y="51520"/>
            <a:ext cx="720080" cy="646331"/>
          </a:xfrm>
          <a:prstGeom prst="rect">
            <a:avLst/>
          </a:prstGeom>
          <a:solidFill>
            <a:srgbClr val="A8815A"/>
          </a:solidFill>
          <a:ln>
            <a:solidFill>
              <a:srgbClr val="A8815A"/>
            </a:solidFill>
          </a:ln>
        </p:spPr>
        <p:txBody>
          <a:bodyPr wrap="square" rtlCol="0" anchor="ctr">
            <a:spAutoFit/>
          </a:bodyPr>
          <a:lstStyle/>
          <a:p>
            <a:pPr algn="dist"/>
            <a:r>
              <a:rPr lang="ko-KR" altLang="en-US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상세내용</a:t>
            </a:r>
          </a:p>
        </p:txBody>
      </p:sp>
      <p:pic>
        <p:nvPicPr>
          <p:cNvPr id="12" name="Picture 2" descr="C:\Users\User\Desktop\코리아네트웍스 로고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6629049"/>
            <a:ext cx="864096" cy="184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User\Desktop\S-MAP 제안서 (NEW)\A4 제안서(3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052317" y="-566937"/>
            <a:ext cx="5040562" cy="9144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타원 7"/>
          <p:cNvSpPr/>
          <p:nvPr/>
        </p:nvSpPr>
        <p:spPr>
          <a:xfrm>
            <a:off x="6516216" y="908720"/>
            <a:ext cx="432048" cy="432048"/>
          </a:xfrm>
          <a:prstGeom prst="ellipse">
            <a:avLst/>
          </a:prstGeom>
          <a:solidFill>
            <a:schemeClr val="bg1"/>
          </a:solidFill>
          <a:ln w="76200" cmpd="thinThick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464982" y="1017022"/>
            <a:ext cx="55529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800" b="1" dirty="0">
                <a:solidFill>
                  <a:schemeClr val="tx2">
                    <a:lumMod val="75000"/>
                    <a:alpha val="97000"/>
                  </a:schemeClr>
                </a:solidFill>
                <a:latin typeface="나눔명조"/>
                <a:ea typeface="-윤고딕350" panose="02030504000101010101" pitchFamily="18" charset="-127"/>
              </a:rPr>
              <a:t>1</a:t>
            </a:r>
            <a:r>
              <a:rPr lang="ko-KR" altLang="en-US" sz="800" b="1" dirty="0">
                <a:solidFill>
                  <a:schemeClr val="tx2">
                    <a:lumMod val="75000"/>
                    <a:alpha val="97000"/>
                  </a:schemeClr>
                </a:solidFill>
                <a:latin typeface="나눔명조"/>
                <a:ea typeface="-윤고딕350" panose="02030504000101010101" pitchFamily="18" charset="-127"/>
              </a:rPr>
              <a:t>호선</a:t>
            </a:r>
            <a:endParaRPr lang="en-US" altLang="ko-KR" sz="800" b="1" dirty="0">
              <a:solidFill>
                <a:schemeClr val="tx2">
                  <a:lumMod val="75000"/>
                  <a:alpha val="97000"/>
                </a:schemeClr>
              </a:solidFill>
              <a:latin typeface="나눔명조"/>
              <a:ea typeface="-윤고딕350" panose="02030504000101010101" pitchFamily="18" charset="-127"/>
            </a:endParaRPr>
          </a:p>
        </p:txBody>
      </p:sp>
      <p:sp>
        <p:nvSpPr>
          <p:cNvPr id="13" name="타원 12"/>
          <p:cNvSpPr/>
          <p:nvPr/>
        </p:nvSpPr>
        <p:spPr>
          <a:xfrm>
            <a:off x="7225909" y="908720"/>
            <a:ext cx="432048" cy="432048"/>
          </a:xfrm>
          <a:prstGeom prst="ellipse">
            <a:avLst/>
          </a:prstGeom>
          <a:solidFill>
            <a:schemeClr val="bg1"/>
          </a:solidFill>
          <a:ln w="76200" cmpd="thinThick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TextBox 15"/>
          <p:cNvSpPr txBox="1"/>
          <p:nvPr/>
        </p:nvSpPr>
        <p:spPr>
          <a:xfrm>
            <a:off x="7164288" y="1017022"/>
            <a:ext cx="55529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800" b="1" dirty="0">
                <a:solidFill>
                  <a:srgbClr val="00B050">
                    <a:alpha val="97000"/>
                  </a:srgbClr>
                </a:solidFill>
                <a:latin typeface="나눔명조"/>
                <a:ea typeface="-윤고딕350" panose="02030504000101010101" pitchFamily="18" charset="-127"/>
              </a:rPr>
              <a:t>2</a:t>
            </a:r>
            <a:r>
              <a:rPr lang="ko-KR" altLang="en-US" sz="800" b="1" dirty="0">
                <a:solidFill>
                  <a:srgbClr val="00B050">
                    <a:alpha val="97000"/>
                  </a:srgbClr>
                </a:solidFill>
                <a:latin typeface="나눔명조"/>
                <a:ea typeface="-윤고딕350" panose="02030504000101010101" pitchFamily="18" charset="-127"/>
              </a:rPr>
              <a:t>호선</a:t>
            </a:r>
            <a:endParaRPr lang="en-US" altLang="ko-KR" sz="800" b="1" dirty="0">
              <a:solidFill>
                <a:srgbClr val="00B050">
                  <a:alpha val="97000"/>
                </a:srgbClr>
              </a:solidFill>
              <a:latin typeface="나눔명조"/>
              <a:ea typeface="-윤고딕350" panose="02030504000101010101" pitchFamily="18" charset="-127"/>
            </a:endParaRPr>
          </a:p>
        </p:txBody>
      </p:sp>
      <p:sp>
        <p:nvSpPr>
          <p:cNvPr id="18" name="타원 17"/>
          <p:cNvSpPr/>
          <p:nvPr/>
        </p:nvSpPr>
        <p:spPr>
          <a:xfrm>
            <a:off x="7884368" y="908720"/>
            <a:ext cx="432048" cy="432048"/>
          </a:xfrm>
          <a:prstGeom prst="ellipse">
            <a:avLst/>
          </a:prstGeom>
          <a:solidFill>
            <a:schemeClr val="bg1"/>
          </a:solidFill>
          <a:ln w="76200" cmpd="thinThick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TextBox 18"/>
          <p:cNvSpPr txBox="1"/>
          <p:nvPr/>
        </p:nvSpPr>
        <p:spPr>
          <a:xfrm>
            <a:off x="7833134" y="1017022"/>
            <a:ext cx="55529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800" b="1" dirty="0">
                <a:solidFill>
                  <a:schemeClr val="accent6">
                    <a:lumMod val="75000"/>
                    <a:alpha val="97000"/>
                  </a:schemeClr>
                </a:solidFill>
                <a:latin typeface="나눔명조"/>
                <a:ea typeface="-윤고딕350" panose="02030504000101010101" pitchFamily="18" charset="-127"/>
              </a:rPr>
              <a:t>3</a:t>
            </a:r>
            <a:r>
              <a:rPr lang="ko-KR" altLang="en-US" sz="800" b="1" dirty="0">
                <a:solidFill>
                  <a:schemeClr val="accent6">
                    <a:lumMod val="75000"/>
                    <a:alpha val="97000"/>
                  </a:schemeClr>
                </a:solidFill>
                <a:latin typeface="나눔명조"/>
                <a:ea typeface="-윤고딕350" panose="02030504000101010101" pitchFamily="18" charset="-127"/>
              </a:rPr>
              <a:t>호선</a:t>
            </a:r>
            <a:endParaRPr lang="en-US" altLang="ko-KR" sz="800" b="1" dirty="0">
              <a:solidFill>
                <a:schemeClr val="accent6">
                  <a:lumMod val="75000"/>
                  <a:alpha val="97000"/>
                </a:schemeClr>
              </a:solidFill>
              <a:latin typeface="나눔명조"/>
              <a:ea typeface="-윤고딕350" panose="02030504000101010101" pitchFamily="18" charset="-127"/>
            </a:endParaRPr>
          </a:p>
        </p:txBody>
      </p:sp>
      <p:sp>
        <p:nvSpPr>
          <p:cNvPr id="21" name="타원 20"/>
          <p:cNvSpPr/>
          <p:nvPr/>
        </p:nvSpPr>
        <p:spPr>
          <a:xfrm>
            <a:off x="8532440" y="908720"/>
            <a:ext cx="432048" cy="432048"/>
          </a:xfrm>
          <a:prstGeom prst="ellipse">
            <a:avLst/>
          </a:prstGeom>
          <a:solidFill>
            <a:schemeClr val="bg1"/>
          </a:solidFill>
          <a:ln w="76200" cmpd="thinThick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" name="TextBox 21"/>
          <p:cNvSpPr txBox="1"/>
          <p:nvPr/>
        </p:nvSpPr>
        <p:spPr>
          <a:xfrm>
            <a:off x="8481206" y="1017022"/>
            <a:ext cx="55529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800" b="1" dirty="0">
                <a:solidFill>
                  <a:srgbClr val="0070C0">
                    <a:alpha val="97000"/>
                  </a:srgbClr>
                </a:solidFill>
                <a:latin typeface="나눔명조"/>
                <a:ea typeface="-윤고딕350" panose="02030504000101010101" pitchFamily="18" charset="-127"/>
              </a:rPr>
              <a:t>4</a:t>
            </a:r>
            <a:r>
              <a:rPr lang="ko-KR" altLang="en-US" sz="800" b="1" dirty="0">
                <a:solidFill>
                  <a:srgbClr val="0070C0">
                    <a:alpha val="97000"/>
                  </a:srgbClr>
                </a:solidFill>
                <a:latin typeface="나눔명조"/>
                <a:ea typeface="-윤고딕350" panose="02030504000101010101" pitchFamily="18" charset="-127"/>
              </a:rPr>
              <a:t>호선</a:t>
            </a:r>
            <a:endParaRPr lang="en-US" altLang="ko-KR" sz="800" b="1" dirty="0">
              <a:solidFill>
                <a:srgbClr val="0070C0">
                  <a:alpha val="97000"/>
                </a:srgbClr>
              </a:solidFill>
              <a:latin typeface="나눔명조"/>
              <a:ea typeface="-윤고딕350" panose="02030504000101010101" pitchFamily="18" charset="-127"/>
            </a:endParaRPr>
          </a:p>
        </p:txBody>
      </p:sp>
      <p:sp>
        <p:nvSpPr>
          <p:cNvPr id="3" name="타원 2"/>
          <p:cNvSpPr/>
          <p:nvPr/>
        </p:nvSpPr>
        <p:spPr>
          <a:xfrm>
            <a:off x="2466984" y="1000617"/>
            <a:ext cx="216024" cy="216024"/>
          </a:xfrm>
          <a:prstGeom prst="ellipse">
            <a:avLst/>
          </a:prstGeom>
          <a:solidFill>
            <a:srgbClr val="FFFA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n w="6350">
                <a:solidFill>
                  <a:schemeClr val="tx1"/>
                </a:solidFill>
              </a:ln>
            </a:endParaRPr>
          </a:p>
        </p:txBody>
      </p:sp>
      <p:sp>
        <p:nvSpPr>
          <p:cNvPr id="25" name="타원 24"/>
          <p:cNvSpPr/>
          <p:nvPr/>
        </p:nvSpPr>
        <p:spPr>
          <a:xfrm>
            <a:off x="3259072" y="1000617"/>
            <a:ext cx="216024" cy="216024"/>
          </a:xfrm>
          <a:prstGeom prst="ellipse">
            <a:avLst/>
          </a:prstGeom>
          <a:solidFill>
            <a:srgbClr val="FFFA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n w="6350">
                <a:solidFill>
                  <a:schemeClr val="tx1"/>
                </a:solidFill>
              </a:ln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11760" y="959386"/>
            <a:ext cx="3264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b="1" dirty="0" smtClean="0"/>
              <a:t>N</a:t>
            </a:r>
            <a:endParaRPr lang="ko-KR" altLang="en-US" sz="1200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2538992" y="900880"/>
            <a:ext cx="739300" cy="4154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1400" b="1" dirty="0" smtClean="0">
                <a:latin typeface="나눔명조" pitchFamily="18" charset="-127"/>
                <a:ea typeface="나눔명조" pitchFamily="18" charset="-127"/>
              </a:rPr>
              <a:t>수</a:t>
            </a:r>
            <a:r>
              <a:rPr lang="ko-KR" altLang="en-US" sz="1400" b="1" dirty="0">
                <a:latin typeface="나눔명조" pitchFamily="18" charset="-127"/>
                <a:ea typeface="나눔명조" pitchFamily="18" charset="-127"/>
              </a:rPr>
              <a:t>량</a:t>
            </a:r>
            <a:endParaRPr lang="en-US" altLang="ko-KR" sz="1400" b="1" dirty="0" smtClean="0">
              <a:latin typeface="나눔명조" pitchFamily="18" charset="-127"/>
              <a:ea typeface="나눔명조" pitchFamily="18" charset="-127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350300" y="881862"/>
            <a:ext cx="936104" cy="4154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1400" b="1" dirty="0" smtClean="0">
                <a:latin typeface="나눔명조" pitchFamily="18" charset="-127"/>
                <a:ea typeface="나눔명조" pitchFamily="18" charset="-127"/>
              </a:rPr>
              <a:t>환승</a:t>
            </a:r>
            <a:r>
              <a:rPr lang="ko-KR" altLang="en-US" sz="1400" b="1" dirty="0">
                <a:latin typeface="나눔명조" pitchFamily="18" charset="-127"/>
                <a:ea typeface="나눔명조" pitchFamily="18" charset="-127"/>
              </a:rPr>
              <a:t>역</a:t>
            </a:r>
            <a:endParaRPr lang="en-US" altLang="ko-KR" sz="1400" b="1" dirty="0" smtClean="0">
              <a:latin typeface="나눔명조" pitchFamily="18" charset="-127"/>
              <a:ea typeface="나눔명조" pitchFamily="18" charset="-127"/>
            </a:endParaRPr>
          </a:p>
        </p:txBody>
      </p:sp>
      <p:sp>
        <p:nvSpPr>
          <p:cNvPr id="20" name="직사각형 19"/>
          <p:cNvSpPr/>
          <p:nvPr/>
        </p:nvSpPr>
        <p:spPr>
          <a:xfrm>
            <a:off x="-36512" y="766445"/>
            <a:ext cx="29523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400" b="1" dirty="0" err="1" smtClean="0">
                <a:solidFill>
                  <a:schemeClr val="bg1"/>
                </a:solidFill>
                <a:latin typeface="+mn-ea"/>
              </a:rPr>
              <a:t>설치역</a:t>
            </a:r>
            <a:r>
              <a:rPr lang="ko-KR" altLang="en-US" sz="2400" b="1" dirty="0" smtClean="0">
                <a:solidFill>
                  <a:schemeClr val="bg1"/>
                </a:solidFill>
                <a:latin typeface="+mn-ea"/>
              </a:rPr>
              <a:t> 상세 </a:t>
            </a:r>
            <a:r>
              <a:rPr lang="en-US" altLang="ko-KR" sz="2400" b="1" dirty="0" smtClean="0">
                <a:solidFill>
                  <a:schemeClr val="bg1"/>
                </a:solidFill>
                <a:latin typeface="+mn-ea"/>
              </a:rPr>
              <a:t>1/2</a:t>
            </a:r>
            <a:endParaRPr lang="en-US" altLang="ko-KR" sz="2400" b="1" dirty="0">
              <a:solidFill>
                <a:schemeClr val="bg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361605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직사각형 13"/>
          <p:cNvSpPr/>
          <p:nvPr/>
        </p:nvSpPr>
        <p:spPr>
          <a:xfrm>
            <a:off x="0" y="764704"/>
            <a:ext cx="9144000" cy="6093296"/>
          </a:xfrm>
          <a:prstGeom prst="rect">
            <a:avLst/>
          </a:prstGeom>
          <a:solidFill>
            <a:srgbClr val="CED5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-36512" y="-27384"/>
            <a:ext cx="10081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000" b="1" dirty="0" smtClean="0">
                <a:solidFill>
                  <a:srgbClr val="A8815A"/>
                </a:solidFill>
                <a:latin typeface="HY헤드라인M" pitchFamily="18" charset="-127"/>
                <a:ea typeface="HY헤드라인M" pitchFamily="18" charset="-127"/>
              </a:rPr>
              <a:t>03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899592" y="51520"/>
            <a:ext cx="720080" cy="646331"/>
          </a:xfrm>
          <a:prstGeom prst="rect">
            <a:avLst/>
          </a:prstGeom>
          <a:solidFill>
            <a:srgbClr val="A8815A"/>
          </a:solidFill>
          <a:ln>
            <a:solidFill>
              <a:srgbClr val="A8815A"/>
            </a:solidFill>
          </a:ln>
        </p:spPr>
        <p:txBody>
          <a:bodyPr wrap="square" rtlCol="0" anchor="ctr">
            <a:spAutoFit/>
          </a:bodyPr>
          <a:lstStyle/>
          <a:p>
            <a:pPr algn="dist"/>
            <a:r>
              <a:rPr lang="ko-KR" altLang="en-US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상세내용</a:t>
            </a:r>
          </a:p>
        </p:txBody>
      </p:sp>
      <p:pic>
        <p:nvPicPr>
          <p:cNvPr id="12" name="Picture 2" descr="C:\Users\User\Desktop\코리아네트웍스 로고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6629049"/>
            <a:ext cx="864096" cy="184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PC\Documents\업무\AD Propose\최종 작업\ADPROPOSE_IMG\ADPROPOSE SMAP_IMG2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1" t="15003" r="5098" b="6758"/>
          <a:stretch/>
        </p:blipFill>
        <p:spPr bwMode="auto">
          <a:xfrm>
            <a:off x="0" y="1313185"/>
            <a:ext cx="9144000" cy="5212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직사각형 10"/>
          <p:cNvSpPr/>
          <p:nvPr/>
        </p:nvSpPr>
        <p:spPr>
          <a:xfrm>
            <a:off x="-36512" y="692696"/>
            <a:ext cx="30963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400" b="1" dirty="0" err="1" smtClean="0">
                <a:solidFill>
                  <a:schemeClr val="bg1"/>
                </a:solidFill>
                <a:latin typeface="+mn-ea"/>
              </a:rPr>
              <a:t>설치역</a:t>
            </a:r>
            <a:r>
              <a:rPr lang="ko-KR" altLang="en-US" sz="2400" b="1" dirty="0" smtClean="0">
                <a:solidFill>
                  <a:schemeClr val="bg1"/>
                </a:solidFill>
                <a:latin typeface="+mn-ea"/>
              </a:rPr>
              <a:t> 상세 </a:t>
            </a:r>
            <a:r>
              <a:rPr lang="en-US" altLang="ko-KR" sz="2400" b="1" dirty="0" smtClean="0">
                <a:solidFill>
                  <a:schemeClr val="bg1"/>
                </a:solidFill>
                <a:latin typeface="+mn-ea"/>
              </a:rPr>
              <a:t>2/2</a:t>
            </a:r>
            <a:endParaRPr lang="en-US" altLang="ko-KR" sz="2400" b="1" dirty="0">
              <a:solidFill>
                <a:schemeClr val="bg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921477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직사각형 13"/>
          <p:cNvSpPr/>
          <p:nvPr/>
        </p:nvSpPr>
        <p:spPr>
          <a:xfrm>
            <a:off x="0" y="764704"/>
            <a:ext cx="9144000" cy="6093296"/>
          </a:xfrm>
          <a:prstGeom prst="rect">
            <a:avLst/>
          </a:prstGeom>
          <a:solidFill>
            <a:srgbClr val="CED5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-36512" y="-27384"/>
            <a:ext cx="10081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000" b="1" dirty="0" smtClean="0">
                <a:solidFill>
                  <a:srgbClr val="A8815A"/>
                </a:solidFill>
                <a:latin typeface="HY헤드라인M" pitchFamily="18" charset="-127"/>
                <a:ea typeface="HY헤드라인M" pitchFamily="18" charset="-127"/>
              </a:rPr>
              <a:t>03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899592" y="51520"/>
            <a:ext cx="720080" cy="646331"/>
          </a:xfrm>
          <a:prstGeom prst="rect">
            <a:avLst/>
          </a:prstGeom>
          <a:solidFill>
            <a:srgbClr val="A8815A"/>
          </a:solidFill>
          <a:ln>
            <a:solidFill>
              <a:srgbClr val="A8815A"/>
            </a:solidFill>
          </a:ln>
        </p:spPr>
        <p:txBody>
          <a:bodyPr wrap="square" rtlCol="0" anchor="ctr">
            <a:spAutoFit/>
          </a:bodyPr>
          <a:lstStyle/>
          <a:p>
            <a:pPr algn="dist"/>
            <a:r>
              <a:rPr lang="ko-KR" altLang="en-US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상세내용</a:t>
            </a:r>
          </a:p>
        </p:txBody>
      </p:sp>
      <p:pic>
        <p:nvPicPr>
          <p:cNvPr id="12" name="Picture 2" descr="C:\Users\User\Desktop\코리아네트웍스 로고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6629049"/>
            <a:ext cx="864096" cy="184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User\Desktop\지하철 1,2,3,4호선\티켓발매\20161209_13422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871296"/>
            <a:ext cx="5187099" cy="2917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C:\Users\User\Desktop\지하철 1,2,3,4호선\티켓발매\20161209_14332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8450" y="3823624"/>
            <a:ext cx="5187099" cy="2917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3612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직사각형 13"/>
          <p:cNvSpPr/>
          <p:nvPr/>
        </p:nvSpPr>
        <p:spPr>
          <a:xfrm>
            <a:off x="0" y="764704"/>
            <a:ext cx="9144000" cy="6093296"/>
          </a:xfrm>
          <a:prstGeom prst="rect">
            <a:avLst/>
          </a:prstGeom>
          <a:solidFill>
            <a:srgbClr val="CED5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-36512" y="-27384"/>
            <a:ext cx="10081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000" b="1" dirty="0" smtClean="0">
                <a:solidFill>
                  <a:srgbClr val="A8815A"/>
                </a:solidFill>
                <a:latin typeface="HY헤드라인M" pitchFamily="18" charset="-127"/>
                <a:ea typeface="HY헤드라인M" pitchFamily="18" charset="-127"/>
              </a:rPr>
              <a:t>03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899592" y="51520"/>
            <a:ext cx="720080" cy="646331"/>
          </a:xfrm>
          <a:prstGeom prst="rect">
            <a:avLst/>
          </a:prstGeom>
          <a:solidFill>
            <a:srgbClr val="A8815A"/>
          </a:solidFill>
          <a:ln>
            <a:solidFill>
              <a:srgbClr val="A8815A"/>
            </a:solidFill>
          </a:ln>
        </p:spPr>
        <p:txBody>
          <a:bodyPr wrap="square" rtlCol="0" anchor="ctr">
            <a:spAutoFit/>
          </a:bodyPr>
          <a:lstStyle/>
          <a:p>
            <a:pPr algn="dist"/>
            <a:r>
              <a:rPr lang="ko-KR" altLang="en-US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상세내용</a:t>
            </a:r>
          </a:p>
        </p:txBody>
      </p:sp>
      <p:pic>
        <p:nvPicPr>
          <p:cNvPr id="12" name="Picture 2" descr="C:\Users\User\Desktop\코리아네트웍스 로고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6629049"/>
            <a:ext cx="864096" cy="184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User\Desktop\S-MAP 제안서\사진\지하철 1,2,3,4호선\정거장\압구정역\20161209_14465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7943" y="886408"/>
            <a:ext cx="5160234" cy="2902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C:\Users\User\Desktop\지하철 1,2,3,4호선\승강장\20161209_14233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7943" y="3861048"/>
            <a:ext cx="5166345" cy="2906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3612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직사각형 13"/>
          <p:cNvSpPr/>
          <p:nvPr/>
        </p:nvSpPr>
        <p:spPr>
          <a:xfrm>
            <a:off x="0" y="764704"/>
            <a:ext cx="9144000" cy="6093296"/>
          </a:xfrm>
          <a:prstGeom prst="rect">
            <a:avLst/>
          </a:prstGeom>
          <a:solidFill>
            <a:srgbClr val="CED5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-36512" y="-27384"/>
            <a:ext cx="10081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000" b="1" dirty="0" smtClean="0">
                <a:solidFill>
                  <a:srgbClr val="A8815A"/>
                </a:solidFill>
                <a:latin typeface="HY헤드라인M" pitchFamily="18" charset="-127"/>
                <a:ea typeface="HY헤드라인M" pitchFamily="18" charset="-127"/>
              </a:rPr>
              <a:t>03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899592" y="51520"/>
            <a:ext cx="720080" cy="646331"/>
          </a:xfrm>
          <a:prstGeom prst="rect">
            <a:avLst/>
          </a:prstGeom>
          <a:solidFill>
            <a:srgbClr val="A8815A"/>
          </a:solidFill>
          <a:ln>
            <a:solidFill>
              <a:srgbClr val="A8815A"/>
            </a:solidFill>
          </a:ln>
        </p:spPr>
        <p:txBody>
          <a:bodyPr wrap="square" rtlCol="0" anchor="ctr">
            <a:spAutoFit/>
          </a:bodyPr>
          <a:lstStyle/>
          <a:p>
            <a:pPr algn="dist"/>
            <a:r>
              <a:rPr lang="ko-KR" altLang="en-US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상세내용</a:t>
            </a:r>
          </a:p>
        </p:txBody>
      </p:sp>
      <p:pic>
        <p:nvPicPr>
          <p:cNvPr id="12" name="Picture 2" descr="C:\Users\User\Desktop\코리아네트웍스 로고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6629049"/>
            <a:ext cx="864096" cy="184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User\Desktop\지하철 1,2,3,4호선\승강장\20161209_1420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1" y="922221"/>
            <a:ext cx="4968552" cy="2794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C:\Users\User\Desktop\지하철 1,2,3,4호선\승강장\20161209_14255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1" y="3756646"/>
            <a:ext cx="4968552" cy="2984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3612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직사각형 13"/>
          <p:cNvSpPr/>
          <p:nvPr/>
        </p:nvSpPr>
        <p:spPr>
          <a:xfrm>
            <a:off x="0" y="764704"/>
            <a:ext cx="9144000" cy="6093296"/>
          </a:xfrm>
          <a:prstGeom prst="rect">
            <a:avLst/>
          </a:prstGeom>
          <a:solidFill>
            <a:srgbClr val="CED5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-36512" y="-27384"/>
            <a:ext cx="10081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000" b="1" dirty="0" smtClean="0">
                <a:solidFill>
                  <a:srgbClr val="A8815A"/>
                </a:solidFill>
                <a:latin typeface="HY헤드라인M" pitchFamily="18" charset="-127"/>
                <a:ea typeface="HY헤드라인M" pitchFamily="18" charset="-127"/>
              </a:rPr>
              <a:t>03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899592" y="51520"/>
            <a:ext cx="720080" cy="646331"/>
          </a:xfrm>
          <a:prstGeom prst="rect">
            <a:avLst/>
          </a:prstGeom>
          <a:solidFill>
            <a:srgbClr val="A8815A"/>
          </a:solidFill>
          <a:ln>
            <a:solidFill>
              <a:srgbClr val="A8815A"/>
            </a:solidFill>
          </a:ln>
        </p:spPr>
        <p:txBody>
          <a:bodyPr wrap="square" rtlCol="0" anchor="ctr">
            <a:spAutoFit/>
          </a:bodyPr>
          <a:lstStyle/>
          <a:p>
            <a:pPr algn="dist"/>
            <a:r>
              <a:rPr lang="ko-KR" altLang="en-US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상세내용</a:t>
            </a:r>
          </a:p>
        </p:txBody>
      </p:sp>
      <p:pic>
        <p:nvPicPr>
          <p:cNvPr id="12" name="Picture 2" descr="C:\Users\User\Desktop\코리아네트웍스 로고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6629049"/>
            <a:ext cx="864096" cy="184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User\Desktop\지하철 1,2,3,4호선\대합실\20161209_13410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913221"/>
            <a:ext cx="5112567" cy="2875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C:\Users\User\Desktop\지하철 1,2,3,4호선\티켓발매\20161209_14331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3861048"/>
            <a:ext cx="5112568" cy="2875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7995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직사각형 13"/>
          <p:cNvSpPr/>
          <p:nvPr/>
        </p:nvSpPr>
        <p:spPr>
          <a:xfrm>
            <a:off x="0" y="764704"/>
            <a:ext cx="9144000" cy="6093296"/>
          </a:xfrm>
          <a:prstGeom prst="rect">
            <a:avLst/>
          </a:prstGeom>
          <a:solidFill>
            <a:srgbClr val="CED5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-36512" y="-27384"/>
            <a:ext cx="10081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000" b="1" dirty="0" smtClean="0">
                <a:solidFill>
                  <a:srgbClr val="A8815A"/>
                </a:solidFill>
                <a:latin typeface="HY헤드라인M" pitchFamily="18" charset="-127"/>
                <a:ea typeface="HY헤드라인M" pitchFamily="18" charset="-127"/>
              </a:rPr>
              <a:t>03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899592" y="51520"/>
            <a:ext cx="720080" cy="646331"/>
          </a:xfrm>
          <a:prstGeom prst="rect">
            <a:avLst/>
          </a:prstGeom>
          <a:solidFill>
            <a:srgbClr val="A8815A"/>
          </a:solidFill>
          <a:ln>
            <a:solidFill>
              <a:srgbClr val="A8815A"/>
            </a:solidFill>
          </a:ln>
        </p:spPr>
        <p:txBody>
          <a:bodyPr wrap="square" rtlCol="0" anchor="ctr">
            <a:spAutoFit/>
          </a:bodyPr>
          <a:lstStyle/>
          <a:p>
            <a:pPr algn="dist"/>
            <a:r>
              <a:rPr lang="ko-KR" altLang="en-US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상세내용</a:t>
            </a:r>
          </a:p>
        </p:txBody>
      </p:sp>
      <p:pic>
        <p:nvPicPr>
          <p:cNvPr id="12" name="Picture 2" descr="C:\Users\User\Desktop\코리아네트웍스 로고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6629049"/>
            <a:ext cx="864096" cy="184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User\Desktop\티켓발매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918120"/>
            <a:ext cx="5823248" cy="5823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7995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직사각형 13"/>
          <p:cNvSpPr/>
          <p:nvPr/>
        </p:nvSpPr>
        <p:spPr>
          <a:xfrm>
            <a:off x="0" y="764704"/>
            <a:ext cx="9144000" cy="6093296"/>
          </a:xfrm>
          <a:prstGeom prst="rect">
            <a:avLst/>
          </a:prstGeom>
          <a:solidFill>
            <a:srgbClr val="CED5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-36512" y="-27384"/>
            <a:ext cx="10081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000" b="1" dirty="0" smtClean="0">
                <a:solidFill>
                  <a:srgbClr val="A8815A"/>
                </a:solidFill>
                <a:latin typeface="HY헤드라인M" pitchFamily="18" charset="-127"/>
                <a:ea typeface="HY헤드라인M" pitchFamily="18" charset="-127"/>
              </a:rPr>
              <a:t>03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899592" y="51520"/>
            <a:ext cx="720080" cy="646331"/>
          </a:xfrm>
          <a:prstGeom prst="rect">
            <a:avLst/>
          </a:prstGeom>
          <a:solidFill>
            <a:srgbClr val="A8815A"/>
          </a:solidFill>
          <a:ln>
            <a:solidFill>
              <a:srgbClr val="A8815A"/>
            </a:solidFill>
          </a:ln>
        </p:spPr>
        <p:txBody>
          <a:bodyPr wrap="square" rtlCol="0" anchor="ctr">
            <a:spAutoFit/>
          </a:bodyPr>
          <a:lstStyle/>
          <a:p>
            <a:pPr algn="dist"/>
            <a:r>
              <a:rPr lang="ko-KR" altLang="en-US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상세내용</a:t>
            </a:r>
          </a:p>
        </p:txBody>
      </p:sp>
      <p:pic>
        <p:nvPicPr>
          <p:cNvPr id="12" name="Picture 2" descr="C:\Users\User\Desktop\코리아네트웍스 로고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6629049"/>
            <a:ext cx="864096" cy="184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User\Desktop\승강장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908720"/>
            <a:ext cx="5832648" cy="583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5301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직사각형 1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CED5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8" name="직사각형 17"/>
          <p:cNvSpPr/>
          <p:nvPr/>
        </p:nvSpPr>
        <p:spPr>
          <a:xfrm>
            <a:off x="2987824" y="2564904"/>
            <a:ext cx="3240360" cy="720080"/>
          </a:xfrm>
          <a:prstGeom prst="rect">
            <a:avLst/>
          </a:prstGeom>
          <a:noFill/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dist"/>
            <a:r>
              <a:rPr lang="ko-KR" altLang="en-US" sz="44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감사합니다</a:t>
            </a:r>
            <a:endParaRPr lang="en-US" altLang="ko-KR" sz="4400" dirty="0" smtClean="0">
              <a:solidFill>
                <a:schemeClr val="bg1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19" name="직사각형 18"/>
          <p:cNvSpPr/>
          <p:nvPr/>
        </p:nvSpPr>
        <p:spPr>
          <a:xfrm>
            <a:off x="2843808" y="2420888"/>
            <a:ext cx="288032" cy="288032"/>
          </a:xfrm>
          <a:prstGeom prst="rect">
            <a:avLst/>
          </a:prstGeom>
          <a:solidFill>
            <a:schemeClr val="bg1">
              <a:alpha val="54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8" name="Picture 2" descr="C:\Users\User\Desktop\코리아네트웍스 로고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6557040"/>
            <a:ext cx="864096" cy="184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128284" y="4221088"/>
            <a:ext cx="1944216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000" dirty="0" smtClean="0">
                <a:solidFill>
                  <a:srgbClr val="4F4F4F"/>
                </a:solidFill>
                <a:latin typeface="+mn-ea"/>
              </a:rPr>
              <a:t>우 승 목</a:t>
            </a:r>
            <a:endParaRPr lang="en-US" altLang="ko-KR" sz="1000" dirty="0" smtClean="0">
              <a:solidFill>
                <a:srgbClr val="4F4F4F"/>
              </a:solidFill>
              <a:latin typeface="+mn-ea"/>
            </a:endParaRPr>
          </a:p>
          <a:p>
            <a:endParaRPr lang="en-US" altLang="ko-KR" sz="1000" dirty="0" smtClean="0">
              <a:solidFill>
                <a:schemeClr val="bg1">
                  <a:lumMod val="50000"/>
                </a:schemeClr>
              </a:solidFill>
              <a:latin typeface="+mn-ea"/>
            </a:endParaRPr>
          </a:p>
          <a:p>
            <a:r>
              <a:rPr lang="ko-KR" altLang="en-US" sz="1000" dirty="0" smtClean="0">
                <a:solidFill>
                  <a:schemeClr val="bg1">
                    <a:lumMod val="50000"/>
                  </a:schemeClr>
                </a:solidFill>
                <a:latin typeface="+mn-ea"/>
              </a:rPr>
              <a:t>대리 </a:t>
            </a:r>
            <a:r>
              <a:rPr lang="en-US" altLang="ko-KR" sz="1000" dirty="0" smtClean="0">
                <a:solidFill>
                  <a:schemeClr val="bg1">
                    <a:lumMod val="50000"/>
                  </a:schemeClr>
                </a:solidFill>
                <a:latin typeface="+mn-ea"/>
              </a:rPr>
              <a:t>/ Assistant Manager</a:t>
            </a:r>
          </a:p>
          <a:p>
            <a:endParaRPr lang="en-US" altLang="ko-KR" sz="1000" dirty="0">
              <a:solidFill>
                <a:schemeClr val="bg1">
                  <a:lumMod val="50000"/>
                </a:schemeClr>
              </a:solidFill>
              <a:latin typeface="+mn-ea"/>
            </a:endParaRPr>
          </a:p>
          <a:p>
            <a:r>
              <a:rPr lang="en-US" altLang="ko-KR" sz="1000" dirty="0" smtClean="0">
                <a:solidFill>
                  <a:srgbClr val="4F4F4F"/>
                </a:solidFill>
                <a:latin typeface="+mn-ea"/>
              </a:rPr>
              <a:t>M</a:t>
            </a:r>
            <a:r>
              <a:rPr lang="en-US" altLang="ko-KR" sz="1000" dirty="0" smtClean="0">
                <a:solidFill>
                  <a:schemeClr val="bg1">
                    <a:lumMod val="50000"/>
                  </a:schemeClr>
                </a:solidFill>
                <a:latin typeface="+mn-ea"/>
              </a:rPr>
              <a:t> +82-(0)10.4065.5803</a:t>
            </a:r>
          </a:p>
          <a:p>
            <a:r>
              <a:rPr lang="en-US" altLang="ko-KR" sz="1000" dirty="0" smtClean="0">
                <a:solidFill>
                  <a:srgbClr val="4F4F4F"/>
                </a:solidFill>
                <a:latin typeface="+mn-ea"/>
              </a:rPr>
              <a:t>T </a:t>
            </a:r>
            <a:r>
              <a:rPr lang="en-US" altLang="ko-KR" sz="1000" dirty="0" smtClean="0">
                <a:solidFill>
                  <a:schemeClr val="bg1">
                    <a:lumMod val="50000"/>
                  </a:schemeClr>
                </a:solidFill>
                <a:latin typeface="+mn-ea"/>
              </a:rPr>
              <a:t> +82-(0)70.5034.3692</a:t>
            </a:r>
          </a:p>
          <a:p>
            <a:r>
              <a:rPr lang="en-US" altLang="ko-KR" sz="1000" dirty="0" smtClean="0">
                <a:solidFill>
                  <a:srgbClr val="4F4F4F"/>
                </a:solidFill>
                <a:latin typeface="+mn-ea"/>
              </a:rPr>
              <a:t>F</a:t>
            </a:r>
            <a:r>
              <a:rPr lang="en-US" altLang="ko-KR" sz="1000" dirty="0" smtClean="0">
                <a:solidFill>
                  <a:schemeClr val="bg1">
                    <a:lumMod val="50000"/>
                  </a:schemeClr>
                </a:solidFill>
                <a:latin typeface="+mn-ea"/>
              </a:rPr>
              <a:t>  +82-(0)502.797.1092</a:t>
            </a:r>
          </a:p>
          <a:p>
            <a:endParaRPr lang="en-US" altLang="ko-KR" sz="1000" dirty="0" smtClean="0">
              <a:solidFill>
                <a:schemeClr val="bg1">
                  <a:lumMod val="50000"/>
                </a:schemeClr>
              </a:solidFill>
              <a:latin typeface="+mn-ea"/>
            </a:endParaRPr>
          </a:p>
          <a:p>
            <a:r>
              <a:rPr lang="en-US" altLang="ko-KR" sz="1000" dirty="0" smtClean="0">
                <a:solidFill>
                  <a:schemeClr val="bg1">
                    <a:lumMod val="50000"/>
                  </a:schemeClr>
                </a:solidFill>
                <a:latin typeface="+mn-ea"/>
              </a:rPr>
              <a:t>seungmok.woo@koreanw.com</a:t>
            </a:r>
          </a:p>
          <a:p>
            <a:endParaRPr lang="en-US" altLang="ko-KR" sz="1000" dirty="0" smtClean="0">
              <a:solidFill>
                <a:schemeClr val="bg1">
                  <a:lumMod val="50000"/>
                </a:schemeClr>
              </a:solidFill>
              <a:latin typeface="+mn-ea"/>
            </a:endParaRPr>
          </a:p>
          <a:p>
            <a:r>
              <a:rPr lang="en-US" altLang="ko-KR" sz="1000" dirty="0" smtClean="0">
                <a:solidFill>
                  <a:srgbClr val="4F4F4F"/>
                </a:solidFill>
                <a:latin typeface="+mn-ea"/>
              </a:rPr>
              <a:t>(</a:t>
            </a:r>
            <a:r>
              <a:rPr lang="ko-KR" altLang="en-US" sz="1000" dirty="0" smtClean="0">
                <a:solidFill>
                  <a:srgbClr val="4F4F4F"/>
                </a:solidFill>
                <a:latin typeface="+mn-ea"/>
              </a:rPr>
              <a:t>주</a:t>
            </a:r>
            <a:r>
              <a:rPr lang="en-US" altLang="ko-KR" sz="1000" dirty="0" smtClean="0">
                <a:solidFill>
                  <a:srgbClr val="4F4F4F"/>
                </a:solidFill>
                <a:latin typeface="+mn-ea"/>
              </a:rPr>
              <a:t>)</a:t>
            </a:r>
            <a:r>
              <a:rPr lang="ko-KR" altLang="en-US" sz="1000" dirty="0" err="1" smtClean="0">
                <a:solidFill>
                  <a:srgbClr val="4F4F4F"/>
                </a:solidFill>
                <a:latin typeface="+mn-ea"/>
              </a:rPr>
              <a:t>코리아네트웍스</a:t>
            </a:r>
            <a:endParaRPr lang="en-US" altLang="ko-KR" sz="1000" dirty="0" smtClean="0">
              <a:solidFill>
                <a:srgbClr val="4F4F4F"/>
              </a:solidFill>
              <a:latin typeface="+mn-ea"/>
            </a:endParaRPr>
          </a:p>
          <a:p>
            <a:r>
              <a:rPr lang="ko-KR" altLang="en-US" sz="1000" dirty="0" smtClean="0">
                <a:solidFill>
                  <a:schemeClr val="bg1">
                    <a:lumMod val="50000"/>
                  </a:schemeClr>
                </a:solidFill>
                <a:latin typeface="+mn-ea"/>
              </a:rPr>
              <a:t>서울시 강남구 대치동 </a:t>
            </a:r>
            <a:r>
              <a:rPr lang="en-US" altLang="ko-KR" sz="1000" dirty="0" smtClean="0">
                <a:solidFill>
                  <a:schemeClr val="bg1">
                    <a:lumMod val="50000"/>
                  </a:schemeClr>
                </a:solidFill>
                <a:latin typeface="+mn-ea"/>
              </a:rPr>
              <a:t>943-12</a:t>
            </a:r>
          </a:p>
          <a:p>
            <a:r>
              <a:rPr lang="ko-KR" altLang="en-US" sz="1000" dirty="0" smtClean="0">
                <a:solidFill>
                  <a:schemeClr val="bg1">
                    <a:lumMod val="50000"/>
                  </a:schemeClr>
                </a:solidFill>
                <a:latin typeface="+mn-ea"/>
              </a:rPr>
              <a:t>                     </a:t>
            </a:r>
            <a:r>
              <a:rPr lang="ko-KR" altLang="en-US" sz="1000" dirty="0" err="1" smtClean="0">
                <a:solidFill>
                  <a:schemeClr val="bg1">
                    <a:lumMod val="50000"/>
                  </a:schemeClr>
                </a:solidFill>
                <a:latin typeface="+mn-ea"/>
              </a:rPr>
              <a:t>금원빌딩</a:t>
            </a:r>
            <a:r>
              <a:rPr lang="ko-KR" altLang="en-US" sz="1000" dirty="0" smtClean="0">
                <a:solidFill>
                  <a:schemeClr val="bg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ko-KR" sz="1000" dirty="0" smtClean="0">
                <a:solidFill>
                  <a:schemeClr val="bg1">
                    <a:lumMod val="50000"/>
                  </a:schemeClr>
                </a:solidFill>
                <a:latin typeface="+mn-ea"/>
              </a:rPr>
              <a:t>6</a:t>
            </a:r>
            <a:r>
              <a:rPr lang="ko-KR" altLang="en-US" sz="1000" dirty="0" smtClean="0">
                <a:solidFill>
                  <a:schemeClr val="bg1">
                    <a:lumMod val="50000"/>
                  </a:schemeClr>
                </a:solidFill>
                <a:latin typeface="+mn-ea"/>
              </a:rPr>
              <a:t>층</a:t>
            </a:r>
            <a:endParaRPr lang="en-US" altLang="ko-KR" sz="1000" dirty="0">
              <a:solidFill>
                <a:schemeClr val="bg1">
                  <a:lumMod val="50000"/>
                </a:schemeClr>
              </a:solidFill>
              <a:latin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CED5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" name="직사각형 5"/>
          <p:cNvSpPr/>
          <p:nvPr/>
        </p:nvSpPr>
        <p:spPr>
          <a:xfrm>
            <a:off x="2987823" y="2240868"/>
            <a:ext cx="3240361" cy="2916324"/>
          </a:xfrm>
          <a:prstGeom prst="rect">
            <a:avLst/>
          </a:prstGeom>
          <a:noFill/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dist"/>
            <a:r>
              <a:rPr lang="en-US" altLang="ko-KR" sz="6000" b="1" dirty="0" smtClean="0">
                <a:solidFill>
                  <a:schemeClr val="bg1"/>
                </a:solidFill>
                <a:latin typeface="나눔명조 ExtraBold" pitchFamily="18" charset="-127"/>
                <a:ea typeface="나눔명조 ExtraBold" pitchFamily="18" charset="-127"/>
              </a:rPr>
              <a:t>S-MAP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5496" y="-27384"/>
            <a:ext cx="11521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000" b="1" dirty="0" smtClean="0">
                <a:solidFill>
                  <a:srgbClr val="A8815A"/>
                </a:solidFill>
                <a:latin typeface="HY헤드라인M" pitchFamily="18" charset="-127"/>
                <a:ea typeface="HY헤드라인M" pitchFamily="18" charset="-127"/>
              </a:rPr>
              <a:t>01</a:t>
            </a:r>
          </a:p>
        </p:txBody>
      </p:sp>
      <p:cxnSp>
        <p:nvCxnSpPr>
          <p:cNvPr id="8" name="직선 연결선 7"/>
          <p:cNvCxnSpPr/>
          <p:nvPr/>
        </p:nvCxnSpPr>
        <p:spPr>
          <a:xfrm>
            <a:off x="107504" y="620688"/>
            <a:ext cx="1656184" cy="0"/>
          </a:xfrm>
          <a:prstGeom prst="line">
            <a:avLst/>
          </a:prstGeom>
          <a:ln>
            <a:solidFill>
              <a:srgbClr val="A8815A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07504" y="764704"/>
            <a:ext cx="1656184" cy="369332"/>
          </a:xfrm>
          <a:prstGeom prst="rect">
            <a:avLst/>
          </a:prstGeom>
          <a:solidFill>
            <a:srgbClr val="A8815A"/>
          </a:solidFill>
          <a:ln>
            <a:solidFill>
              <a:srgbClr val="A8815A"/>
            </a:solidFill>
          </a:ln>
        </p:spPr>
        <p:txBody>
          <a:bodyPr wrap="square" rtlCol="0" anchor="ctr">
            <a:spAutoFit/>
          </a:bodyPr>
          <a:lstStyle/>
          <a:p>
            <a:r>
              <a:rPr lang="ko-KR" altLang="en-US" b="1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회사 개요</a:t>
            </a:r>
          </a:p>
        </p:txBody>
      </p:sp>
      <p:sp>
        <p:nvSpPr>
          <p:cNvPr id="15" name="직사각형 14"/>
          <p:cNvSpPr/>
          <p:nvPr/>
        </p:nvSpPr>
        <p:spPr>
          <a:xfrm>
            <a:off x="2807805" y="2078851"/>
            <a:ext cx="612067" cy="612067"/>
          </a:xfrm>
          <a:prstGeom prst="rect">
            <a:avLst/>
          </a:prstGeom>
          <a:solidFill>
            <a:schemeClr val="bg1">
              <a:alpha val="54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TextBox 15"/>
          <p:cNvSpPr txBox="1"/>
          <p:nvPr/>
        </p:nvSpPr>
        <p:spPr>
          <a:xfrm>
            <a:off x="2442489" y="5229200"/>
            <a:ext cx="42590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 smtClean="0">
                <a:solidFill>
                  <a:schemeClr val="bg1"/>
                </a:solidFill>
                <a:latin typeface="나눔명조" pitchFamily="18" charset="-127"/>
                <a:ea typeface="나눔명조" pitchFamily="18" charset="-127"/>
              </a:rPr>
              <a:t>Media Art Platform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393099" y="1484784"/>
            <a:ext cx="6419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b="1" dirty="0" smtClean="0">
                <a:solidFill>
                  <a:schemeClr val="bg1"/>
                </a:solidFill>
                <a:latin typeface="나눔명조" pitchFamily="18" charset="-127"/>
                <a:ea typeface="나눔명조" pitchFamily="18" charset="-127"/>
              </a:rPr>
              <a:t>The Next Future of Digital Signage</a:t>
            </a:r>
          </a:p>
        </p:txBody>
      </p:sp>
      <p:pic>
        <p:nvPicPr>
          <p:cNvPr id="11" name="Picture 2" descr="C:\Users\User\Desktop\코리아네트웍스 로고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6629049"/>
            <a:ext cx="864096" cy="184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0829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직사각형 13"/>
          <p:cNvSpPr/>
          <p:nvPr/>
        </p:nvSpPr>
        <p:spPr>
          <a:xfrm>
            <a:off x="0" y="764704"/>
            <a:ext cx="9144000" cy="6093296"/>
          </a:xfrm>
          <a:prstGeom prst="rect">
            <a:avLst/>
          </a:prstGeom>
          <a:solidFill>
            <a:srgbClr val="CED5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-36512" y="-27384"/>
            <a:ext cx="10081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000" b="1" dirty="0" smtClean="0">
                <a:solidFill>
                  <a:srgbClr val="A8815A"/>
                </a:solidFill>
                <a:latin typeface="HY헤드라인M" pitchFamily="18" charset="-127"/>
                <a:ea typeface="HY헤드라인M" pitchFamily="18" charset="-127"/>
              </a:rPr>
              <a:t>01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827584" y="51520"/>
            <a:ext cx="720080" cy="646331"/>
          </a:xfrm>
          <a:prstGeom prst="rect">
            <a:avLst/>
          </a:prstGeom>
          <a:solidFill>
            <a:srgbClr val="A8815A"/>
          </a:solidFill>
          <a:ln>
            <a:solidFill>
              <a:srgbClr val="A8815A"/>
            </a:solidFill>
          </a:ln>
        </p:spPr>
        <p:txBody>
          <a:bodyPr wrap="square" rtlCol="0" anchor="ctr">
            <a:spAutoFit/>
          </a:bodyPr>
          <a:lstStyle/>
          <a:p>
            <a:pPr algn="dist"/>
            <a:r>
              <a:rPr lang="ko-KR" altLang="en-US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회사개요</a:t>
            </a:r>
          </a:p>
        </p:txBody>
      </p:sp>
      <p:pic>
        <p:nvPicPr>
          <p:cNvPr id="16" name="Picture 2" descr="C:\Users\User\Desktop\코리아네트웍스 로고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6629049"/>
            <a:ext cx="864096" cy="184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그림 20" descr="20151209_190440.jpg"/>
          <p:cNvPicPr>
            <a:picLocks noChangeAspect="1"/>
          </p:cNvPicPr>
          <p:nvPr/>
        </p:nvPicPr>
        <p:blipFill>
          <a:blip r:embed="rId3" cstate="print"/>
          <a:srcRect b="6845"/>
          <a:stretch>
            <a:fillRect/>
          </a:stretch>
        </p:blipFill>
        <p:spPr>
          <a:xfrm>
            <a:off x="6355254" y="985854"/>
            <a:ext cx="2537226" cy="3471994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pic>
        <p:nvPicPr>
          <p:cNvPr id="22" name="그림 21" descr="조직도.jpg"/>
          <p:cNvPicPr>
            <a:picLocks noChangeAspect="1"/>
          </p:cNvPicPr>
          <p:nvPr/>
        </p:nvPicPr>
        <p:blipFill>
          <a:blip r:embed="rId4" cstate="print"/>
          <a:srcRect l="18473" t="28859" r="18641" b="17455"/>
          <a:stretch>
            <a:fillRect/>
          </a:stretch>
        </p:blipFill>
        <p:spPr>
          <a:xfrm>
            <a:off x="3419872" y="1006591"/>
            <a:ext cx="2791908" cy="3430521"/>
          </a:xfrm>
          <a:prstGeom prst="rect">
            <a:avLst/>
          </a:prstGeom>
          <a:ln w="12700">
            <a:solidFill>
              <a:schemeClr val="bg1">
                <a:lumMod val="85000"/>
              </a:schemeClr>
            </a:solidFill>
          </a:ln>
        </p:spPr>
      </p:pic>
      <p:pic>
        <p:nvPicPr>
          <p:cNvPr id="26" name="그림 25" descr="연혁.jpg"/>
          <p:cNvPicPr>
            <a:picLocks noChangeAspect="1"/>
          </p:cNvPicPr>
          <p:nvPr/>
        </p:nvPicPr>
        <p:blipFill>
          <a:blip r:embed="rId5" cstate="print"/>
          <a:srcRect l="21644" t="57257" r="24535" b="20525"/>
          <a:stretch>
            <a:fillRect/>
          </a:stretch>
        </p:blipFill>
        <p:spPr>
          <a:xfrm>
            <a:off x="273360" y="1005423"/>
            <a:ext cx="2930488" cy="3431689"/>
          </a:xfrm>
          <a:prstGeom prst="rect">
            <a:avLst/>
          </a:prstGeom>
          <a:ln w="12700">
            <a:solidFill>
              <a:schemeClr val="bg1">
                <a:lumMod val="85000"/>
              </a:schemeClr>
            </a:solidFill>
          </a:ln>
        </p:spPr>
      </p:pic>
      <p:sp>
        <p:nvSpPr>
          <p:cNvPr id="27" name="TextBox 26"/>
          <p:cNvSpPr txBox="1"/>
          <p:nvPr/>
        </p:nvSpPr>
        <p:spPr>
          <a:xfrm>
            <a:off x="251520" y="4433044"/>
            <a:ext cx="8728791" cy="23083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200" b="1" dirty="0" smtClean="0">
                <a:solidFill>
                  <a:srgbClr val="A8815A"/>
                </a:solidFill>
                <a:latin typeface="+mn-ea"/>
              </a:rPr>
              <a:t>*</a:t>
            </a:r>
            <a:r>
              <a:rPr lang="ko-KR" altLang="en-US" sz="1200" b="1" dirty="0" smtClean="0">
                <a:solidFill>
                  <a:srgbClr val="A8815A"/>
                </a:solidFill>
                <a:latin typeface="+mn-ea"/>
              </a:rPr>
              <a:t>국내 가전 </a:t>
            </a:r>
            <a:r>
              <a:rPr lang="en-US" altLang="ko-KR" sz="1200" b="1" dirty="0" smtClean="0">
                <a:solidFill>
                  <a:srgbClr val="A8815A"/>
                </a:solidFill>
                <a:latin typeface="+mn-ea"/>
              </a:rPr>
              <a:t>3</a:t>
            </a:r>
            <a:r>
              <a:rPr lang="ko-KR" altLang="en-US" sz="1200" b="1" dirty="0" smtClean="0">
                <a:solidFill>
                  <a:srgbClr val="A8815A"/>
                </a:solidFill>
                <a:latin typeface="+mn-ea"/>
              </a:rPr>
              <a:t>사 마케팅기획</a:t>
            </a:r>
            <a:r>
              <a:rPr lang="en-US" altLang="ko-KR" sz="1200" b="1" dirty="0" smtClean="0">
                <a:solidFill>
                  <a:srgbClr val="A8815A"/>
                </a:solidFill>
                <a:latin typeface="+mn-ea"/>
              </a:rPr>
              <a:t>(</a:t>
            </a:r>
            <a:r>
              <a:rPr lang="ko-KR" altLang="en-US" sz="1200" b="1" dirty="0" smtClean="0">
                <a:solidFill>
                  <a:srgbClr val="A8815A"/>
                </a:solidFill>
                <a:latin typeface="+mn-ea"/>
              </a:rPr>
              <a:t>판매금융</a:t>
            </a:r>
            <a:r>
              <a:rPr lang="en-US" altLang="ko-KR" sz="1200" b="1" dirty="0" smtClean="0">
                <a:solidFill>
                  <a:srgbClr val="A8815A"/>
                </a:solidFill>
                <a:latin typeface="+mn-ea"/>
              </a:rPr>
              <a:t>-</a:t>
            </a:r>
            <a:r>
              <a:rPr lang="ko-KR" altLang="en-US" sz="1200" b="1" dirty="0" smtClean="0">
                <a:solidFill>
                  <a:srgbClr val="A8815A"/>
                </a:solidFill>
                <a:latin typeface="+mn-ea"/>
              </a:rPr>
              <a:t>할부</a:t>
            </a:r>
            <a:r>
              <a:rPr lang="en-US" altLang="ko-KR" sz="1200" b="1" dirty="0" smtClean="0">
                <a:solidFill>
                  <a:srgbClr val="A8815A"/>
                </a:solidFill>
                <a:latin typeface="+mn-ea"/>
              </a:rPr>
              <a:t>/</a:t>
            </a:r>
            <a:r>
              <a:rPr lang="ko-KR" altLang="en-US" sz="1200" b="1" dirty="0" smtClean="0">
                <a:solidFill>
                  <a:srgbClr val="A8815A"/>
                </a:solidFill>
                <a:latin typeface="+mn-ea"/>
              </a:rPr>
              <a:t>리스</a:t>
            </a:r>
            <a:r>
              <a:rPr lang="en-US" altLang="ko-KR" sz="1200" b="1" dirty="0" smtClean="0">
                <a:solidFill>
                  <a:srgbClr val="A8815A"/>
                </a:solidFill>
                <a:latin typeface="+mn-ea"/>
              </a:rPr>
              <a:t>/</a:t>
            </a:r>
            <a:r>
              <a:rPr lang="ko-KR" altLang="en-US" sz="1200" b="1" dirty="0" err="1" smtClean="0">
                <a:solidFill>
                  <a:srgbClr val="A8815A"/>
                </a:solidFill>
                <a:latin typeface="+mn-ea"/>
              </a:rPr>
              <a:t>렌탈</a:t>
            </a:r>
            <a:r>
              <a:rPr lang="en-US" altLang="ko-KR" sz="1200" b="1" dirty="0" smtClean="0">
                <a:solidFill>
                  <a:srgbClr val="A8815A"/>
                </a:solidFill>
                <a:latin typeface="+mn-ea"/>
              </a:rPr>
              <a:t>)</a:t>
            </a:r>
            <a:r>
              <a:rPr lang="ko-KR" altLang="en-US" sz="1200" b="1" dirty="0" smtClean="0">
                <a:solidFill>
                  <a:srgbClr val="A8815A"/>
                </a:solidFill>
                <a:latin typeface="+mn-ea"/>
              </a:rPr>
              <a:t>파트 경력직으로 임원진 구성 </a:t>
            </a:r>
            <a:endParaRPr lang="en-US" altLang="ko-KR" sz="1200" b="1" dirty="0" smtClean="0">
              <a:solidFill>
                <a:srgbClr val="A8815A"/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ko-KR" sz="1200" b="1" dirty="0" smtClean="0">
                <a:solidFill>
                  <a:srgbClr val="A8815A"/>
                </a:solidFill>
                <a:latin typeface="+mn-ea"/>
              </a:rPr>
              <a:t>*2011</a:t>
            </a:r>
            <a:r>
              <a:rPr lang="ko-KR" altLang="en-US" sz="1200" b="1" dirty="0" smtClean="0">
                <a:solidFill>
                  <a:srgbClr val="A8815A"/>
                </a:solidFill>
                <a:latin typeface="+mn-ea"/>
              </a:rPr>
              <a:t>년 </a:t>
            </a:r>
            <a:r>
              <a:rPr lang="en-US" altLang="ko-KR" sz="1200" b="1" dirty="0" smtClean="0">
                <a:solidFill>
                  <a:srgbClr val="A8815A"/>
                </a:solidFill>
                <a:latin typeface="+mn-ea"/>
              </a:rPr>
              <a:t>3</a:t>
            </a:r>
            <a:r>
              <a:rPr lang="ko-KR" altLang="en-US" sz="1200" b="1" dirty="0" smtClean="0">
                <a:solidFill>
                  <a:srgbClr val="A8815A"/>
                </a:solidFill>
                <a:latin typeface="+mn-ea"/>
              </a:rPr>
              <a:t>월 </a:t>
            </a:r>
            <a:r>
              <a:rPr lang="en-US" altLang="ko-KR" sz="1200" b="1" dirty="0" smtClean="0">
                <a:solidFill>
                  <a:srgbClr val="A8815A"/>
                </a:solidFill>
                <a:latin typeface="+mn-ea"/>
              </a:rPr>
              <a:t>KT</a:t>
            </a:r>
            <a:r>
              <a:rPr lang="ko-KR" altLang="en-US" sz="1200" b="1" dirty="0" smtClean="0">
                <a:solidFill>
                  <a:srgbClr val="A8815A"/>
                </a:solidFill>
                <a:latin typeface="+mn-ea"/>
              </a:rPr>
              <a:t>금호렌터카</a:t>
            </a:r>
            <a:r>
              <a:rPr lang="en-US" altLang="ko-KR" sz="1200" b="1" dirty="0" smtClean="0">
                <a:solidFill>
                  <a:srgbClr val="A8815A"/>
                </a:solidFill>
                <a:latin typeface="+mn-ea"/>
              </a:rPr>
              <a:t>(</a:t>
            </a:r>
            <a:r>
              <a:rPr lang="ko-KR" altLang="en-US" sz="1200" b="1" dirty="0" err="1" smtClean="0">
                <a:solidFill>
                  <a:srgbClr val="A8815A"/>
                </a:solidFill>
                <a:latin typeface="+mn-ea"/>
              </a:rPr>
              <a:t>롯데렌터카</a:t>
            </a:r>
            <a:r>
              <a:rPr lang="en-US" altLang="ko-KR" sz="1200" b="1" dirty="0" smtClean="0">
                <a:solidFill>
                  <a:srgbClr val="A8815A"/>
                </a:solidFill>
                <a:latin typeface="+mn-ea"/>
              </a:rPr>
              <a:t>),</a:t>
            </a:r>
            <a:r>
              <a:rPr lang="ko-KR" altLang="en-US" sz="1200" b="1" dirty="0" err="1" smtClean="0">
                <a:solidFill>
                  <a:srgbClr val="A8815A"/>
                </a:solidFill>
                <a:latin typeface="+mn-ea"/>
              </a:rPr>
              <a:t>아주렌터가</a:t>
            </a:r>
            <a:r>
              <a:rPr lang="en-US" altLang="ko-KR" sz="1200" b="1" dirty="0" smtClean="0">
                <a:solidFill>
                  <a:srgbClr val="A8815A"/>
                </a:solidFill>
                <a:latin typeface="+mn-ea"/>
              </a:rPr>
              <a:t>,SK</a:t>
            </a:r>
            <a:r>
              <a:rPr lang="ko-KR" altLang="en-US" sz="1200" b="1" dirty="0" smtClean="0">
                <a:solidFill>
                  <a:srgbClr val="A8815A"/>
                </a:solidFill>
                <a:latin typeface="+mn-ea"/>
              </a:rPr>
              <a:t>렌터카의 </a:t>
            </a:r>
            <a:r>
              <a:rPr lang="en-US" altLang="ko-KR" sz="1200" b="1" dirty="0" smtClean="0">
                <a:solidFill>
                  <a:srgbClr val="A8815A"/>
                </a:solidFill>
                <a:latin typeface="+mn-ea"/>
              </a:rPr>
              <a:t>B2C</a:t>
            </a:r>
            <a:r>
              <a:rPr lang="ko-KR" altLang="en-US" sz="1200" b="1" dirty="0" smtClean="0">
                <a:solidFill>
                  <a:srgbClr val="A8815A"/>
                </a:solidFill>
                <a:latin typeface="+mn-ea"/>
              </a:rPr>
              <a:t>파트의 </a:t>
            </a:r>
            <a:r>
              <a:rPr lang="ko-KR" altLang="en-US" sz="1200" b="1" dirty="0" err="1" smtClean="0">
                <a:solidFill>
                  <a:srgbClr val="A8815A"/>
                </a:solidFill>
                <a:latin typeface="+mn-ea"/>
              </a:rPr>
              <a:t>장기렌트카</a:t>
            </a:r>
            <a:r>
              <a:rPr lang="ko-KR" altLang="en-US" sz="1200" b="1" dirty="0" smtClean="0">
                <a:solidFill>
                  <a:srgbClr val="A8815A"/>
                </a:solidFill>
                <a:latin typeface="+mn-ea"/>
              </a:rPr>
              <a:t> 시장 활성화 </a:t>
            </a:r>
            <a:r>
              <a:rPr lang="en-US" altLang="ko-KR" sz="1200" b="1" dirty="0" smtClean="0">
                <a:solidFill>
                  <a:srgbClr val="A8815A"/>
                </a:solidFill>
                <a:latin typeface="+mn-ea"/>
              </a:rPr>
              <a:t>Biz. </a:t>
            </a:r>
            <a:r>
              <a:rPr lang="ko-KR" altLang="en-US" sz="1200" b="1" dirty="0" smtClean="0">
                <a:solidFill>
                  <a:srgbClr val="A8815A"/>
                </a:solidFill>
                <a:latin typeface="+mn-ea"/>
              </a:rPr>
              <a:t>컨설팅 요청</a:t>
            </a:r>
            <a:r>
              <a:rPr lang="en-US" altLang="ko-KR" sz="1200" b="1" dirty="0">
                <a:solidFill>
                  <a:srgbClr val="A8815A"/>
                </a:solidFill>
                <a:latin typeface="+mn-ea"/>
              </a:rPr>
              <a:t> </a:t>
            </a:r>
            <a:r>
              <a:rPr lang="en-US" altLang="ko-KR" sz="1200" b="1" dirty="0" smtClean="0">
                <a:solidFill>
                  <a:srgbClr val="A8815A"/>
                </a:solidFill>
                <a:latin typeface="+mn-ea"/>
              </a:rPr>
              <a:t> *2012</a:t>
            </a:r>
            <a:r>
              <a:rPr lang="ko-KR" altLang="en-US" sz="1200" b="1" dirty="0" smtClean="0">
                <a:solidFill>
                  <a:srgbClr val="A8815A"/>
                </a:solidFill>
                <a:latin typeface="+mn-ea"/>
              </a:rPr>
              <a:t>년 </a:t>
            </a:r>
            <a:r>
              <a:rPr lang="en-US" altLang="ko-KR" sz="1200" b="1" dirty="0" smtClean="0">
                <a:solidFill>
                  <a:srgbClr val="A8815A"/>
                </a:solidFill>
                <a:latin typeface="+mn-ea"/>
              </a:rPr>
              <a:t>5</a:t>
            </a:r>
            <a:r>
              <a:rPr lang="ko-KR" altLang="en-US" sz="1200" b="1" dirty="0" smtClean="0">
                <a:solidFill>
                  <a:srgbClr val="A8815A"/>
                </a:solidFill>
                <a:latin typeface="+mn-ea"/>
              </a:rPr>
              <a:t>월 설립 홈쇼핑을 통한 장기렌터카 </a:t>
            </a:r>
            <a:r>
              <a:rPr lang="ko-KR" altLang="en-US" sz="1200" b="1" dirty="0" err="1" smtClean="0">
                <a:solidFill>
                  <a:srgbClr val="A8815A"/>
                </a:solidFill>
                <a:latin typeface="+mn-ea"/>
              </a:rPr>
              <a:t>런칭</a:t>
            </a:r>
            <a:r>
              <a:rPr lang="ko-KR" altLang="en-US" sz="1200" b="1" dirty="0" smtClean="0">
                <a:solidFill>
                  <a:srgbClr val="A8815A"/>
                </a:solidFill>
                <a:latin typeface="+mn-ea"/>
              </a:rPr>
              <a:t> 및 운영기획</a:t>
            </a:r>
            <a:r>
              <a:rPr lang="en-US" altLang="ko-KR" sz="1200" b="1" dirty="0" smtClean="0">
                <a:solidFill>
                  <a:srgbClr val="A8815A"/>
                </a:solidFill>
                <a:latin typeface="+mn-ea"/>
              </a:rPr>
              <a:t>, </a:t>
            </a:r>
            <a:r>
              <a:rPr lang="ko-KR" altLang="en-US" sz="1200" b="1" dirty="0" smtClean="0">
                <a:solidFill>
                  <a:srgbClr val="A8815A"/>
                </a:solidFill>
                <a:latin typeface="+mn-ea"/>
              </a:rPr>
              <a:t>자체 영업조직을 통한 판매 시스템 구축</a:t>
            </a:r>
            <a:r>
              <a:rPr lang="en-US" altLang="ko-KR" sz="1200" b="1" dirty="0" smtClean="0">
                <a:solidFill>
                  <a:srgbClr val="A8815A"/>
                </a:solidFill>
                <a:latin typeface="+mn-ea"/>
              </a:rPr>
              <a:t>(2015.12</a:t>
            </a:r>
            <a:r>
              <a:rPr lang="ko-KR" altLang="en-US" sz="1200" b="1" dirty="0" smtClean="0">
                <a:solidFill>
                  <a:srgbClr val="A8815A"/>
                </a:solidFill>
                <a:latin typeface="+mn-ea"/>
              </a:rPr>
              <a:t>공로상 수상</a:t>
            </a:r>
            <a:r>
              <a:rPr lang="en-US" altLang="ko-KR" sz="1200" b="1" dirty="0" smtClean="0">
                <a:solidFill>
                  <a:srgbClr val="A8815A"/>
                </a:solidFill>
                <a:latin typeface="+mn-ea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altLang="ko-KR" sz="1200" b="1" dirty="0" smtClean="0">
                <a:solidFill>
                  <a:srgbClr val="A8815A"/>
                </a:solidFill>
                <a:latin typeface="+mn-ea"/>
              </a:rPr>
              <a:t>*2015</a:t>
            </a:r>
            <a:r>
              <a:rPr lang="ko-KR" altLang="en-US" sz="1200" b="1" dirty="0" smtClean="0">
                <a:solidFill>
                  <a:srgbClr val="A8815A"/>
                </a:solidFill>
                <a:latin typeface="+mn-ea"/>
              </a:rPr>
              <a:t>년 </a:t>
            </a:r>
            <a:r>
              <a:rPr lang="en-US" altLang="ko-KR" sz="1200" b="1" dirty="0" smtClean="0">
                <a:solidFill>
                  <a:srgbClr val="A8815A"/>
                </a:solidFill>
                <a:latin typeface="+mn-ea"/>
              </a:rPr>
              <a:t>10</a:t>
            </a:r>
            <a:r>
              <a:rPr lang="ko-KR" altLang="en-US" sz="1200" b="1" dirty="0" smtClean="0">
                <a:solidFill>
                  <a:srgbClr val="A8815A"/>
                </a:solidFill>
                <a:latin typeface="+mn-ea"/>
              </a:rPr>
              <a:t>월 </a:t>
            </a:r>
            <a:r>
              <a:rPr lang="ko-KR" altLang="en-US" sz="1200" b="1" dirty="0" err="1" smtClean="0">
                <a:solidFill>
                  <a:srgbClr val="A8815A"/>
                </a:solidFill>
                <a:latin typeface="+mn-ea"/>
              </a:rPr>
              <a:t>지스마트글로벌과</a:t>
            </a:r>
            <a:r>
              <a:rPr lang="ko-KR" altLang="en-US" sz="1200" b="1" dirty="0" smtClean="0">
                <a:solidFill>
                  <a:srgbClr val="A8815A"/>
                </a:solidFill>
                <a:latin typeface="+mn-ea"/>
              </a:rPr>
              <a:t> </a:t>
            </a:r>
            <a:r>
              <a:rPr lang="ko-KR" altLang="en-US" sz="1200" b="1" dirty="0" err="1" smtClean="0">
                <a:solidFill>
                  <a:srgbClr val="A8815A"/>
                </a:solidFill>
                <a:latin typeface="+mn-ea"/>
              </a:rPr>
              <a:t>지글라스</a:t>
            </a:r>
            <a:r>
              <a:rPr lang="ko-KR" altLang="en-US" sz="1200" b="1" dirty="0" smtClean="0">
                <a:solidFill>
                  <a:srgbClr val="A8815A"/>
                </a:solidFill>
                <a:latin typeface="+mn-ea"/>
              </a:rPr>
              <a:t> 중소형 판매금융 상품 개발</a:t>
            </a:r>
            <a:r>
              <a:rPr lang="en-US" altLang="ko-KR" sz="1200" b="1" dirty="0" smtClean="0">
                <a:solidFill>
                  <a:srgbClr val="A8815A"/>
                </a:solidFill>
                <a:latin typeface="+mn-ea"/>
              </a:rPr>
              <a:t>(</a:t>
            </a:r>
            <a:r>
              <a:rPr lang="ko-KR" altLang="en-US" sz="1200" b="1" dirty="0" smtClean="0">
                <a:solidFill>
                  <a:srgbClr val="A8815A"/>
                </a:solidFill>
                <a:latin typeface="+mn-ea"/>
              </a:rPr>
              <a:t>운용 </a:t>
            </a:r>
            <a:r>
              <a:rPr lang="ko-KR" altLang="en-US" sz="1200" b="1" dirty="0" err="1" smtClean="0">
                <a:solidFill>
                  <a:srgbClr val="A8815A"/>
                </a:solidFill>
                <a:latin typeface="+mn-ea"/>
              </a:rPr>
              <a:t>렌탈</a:t>
            </a:r>
            <a:r>
              <a:rPr lang="en-US" altLang="ko-KR" sz="1200" b="1" dirty="0" smtClean="0">
                <a:solidFill>
                  <a:srgbClr val="A8815A"/>
                </a:solidFill>
                <a:latin typeface="+mn-ea"/>
              </a:rPr>
              <a:t>) </a:t>
            </a:r>
          </a:p>
          <a:p>
            <a:pPr>
              <a:lnSpc>
                <a:spcPct val="150000"/>
              </a:lnSpc>
            </a:pPr>
            <a:r>
              <a:rPr lang="en-US" altLang="ko-KR" sz="1200" b="1" dirty="0" smtClean="0">
                <a:solidFill>
                  <a:srgbClr val="A8815A"/>
                </a:solidFill>
                <a:latin typeface="+mn-ea"/>
              </a:rPr>
              <a:t>*2015</a:t>
            </a:r>
            <a:r>
              <a:rPr lang="ko-KR" altLang="en-US" sz="1200" b="1" dirty="0" smtClean="0">
                <a:solidFill>
                  <a:srgbClr val="A8815A"/>
                </a:solidFill>
                <a:latin typeface="+mn-ea"/>
              </a:rPr>
              <a:t>년</a:t>
            </a:r>
            <a:r>
              <a:rPr lang="en-US" altLang="ko-KR" sz="1200" b="1" dirty="0">
                <a:solidFill>
                  <a:srgbClr val="A8815A"/>
                </a:solidFill>
                <a:latin typeface="+mn-ea"/>
              </a:rPr>
              <a:t> </a:t>
            </a:r>
            <a:r>
              <a:rPr lang="en-US" altLang="ko-KR" sz="1200" b="1" dirty="0" smtClean="0">
                <a:solidFill>
                  <a:srgbClr val="A8815A"/>
                </a:solidFill>
                <a:latin typeface="+mn-ea"/>
              </a:rPr>
              <a:t>12</a:t>
            </a:r>
            <a:r>
              <a:rPr lang="ko-KR" altLang="en-US" sz="1200" b="1" dirty="0" smtClean="0">
                <a:solidFill>
                  <a:srgbClr val="A8815A"/>
                </a:solidFill>
                <a:latin typeface="+mn-ea"/>
              </a:rPr>
              <a:t>월 새로운 플랫폼 </a:t>
            </a:r>
            <a:r>
              <a:rPr lang="ko-KR" altLang="en-US" sz="1200" b="1" dirty="0" err="1" smtClean="0">
                <a:solidFill>
                  <a:srgbClr val="A8815A"/>
                </a:solidFill>
                <a:latin typeface="+mn-ea"/>
              </a:rPr>
              <a:t>메체인</a:t>
            </a:r>
            <a:r>
              <a:rPr lang="ko-KR" altLang="en-US" sz="1200" b="1" dirty="0" smtClean="0">
                <a:solidFill>
                  <a:srgbClr val="A8815A"/>
                </a:solidFill>
                <a:latin typeface="+mn-ea"/>
              </a:rPr>
              <a:t> </a:t>
            </a:r>
            <a:r>
              <a:rPr lang="en-US" altLang="ko-KR" sz="1200" b="1" dirty="0" smtClean="0">
                <a:solidFill>
                  <a:srgbClr val="A8815A"/>
                </a:solidFill>
                <a:latin typeface="+mn-ea"/>
              </a:rPr>
              <a:t>G-</a:t>
            </a:r>
            <a:r>
              <a:rPr lang="en-US" altLang="ko-KR" sz="1200" b="1" dirty="0" err="1" smtClean="0">
                <a:solidFill>
                  <a:srgbClr val="A8815A"/>
                </a:solidFill>
                <a:latin typeface="+mn-ea"/>
              </a:rPr>
              <a:t>Tainer</a:t>
            </a:r>
            <a:r>
              <a:rPr lang="en-US" altLang="ko-KR" sz="1200" b="1" dirty="0" smtClean="0">
                <a:solidFill>
                  <a:srgbClr val="A8815A"/>
                </a:solidFill>
                <a:latin typeface="+mn-ea"/>
              </a:rPr>
              <a:t> </a:t>
            </a:r>
            <a:r>
              <a:rPr lang="ko-KR" altLang="en-US" sz="1200" b="1" dirty="0" smtClean="0">
                <a:solidFill>
                  <a:srgbClr val="A8815A"/>
                </a:solidFill>
                <a:latin typeface="+mn-ea"/>
              </a:rPr>
              <a:t>제품을 </a:t>
            </a:r>
            <a:r>
              <a:rPr lang="ko-KR" altLang="en-US" sz="1200" b="1" dirty="0" err="1" smtClean="0">
                <a:solidFill>
                  <a:srgbClr val="A8815A"/>
                </a:solidFill>
                <a:latin typeface="+mn-ea"/>
              </a:rPr>
              <a:t>지스마트글로벌과</a:t>
            </a:r>
            <a:r>
              <a:rPr lang="ko-KR" altLang="en-US" sz="1200" b="1" dirty="0" smtClean="0">
                <a:solidFill>
                  <a:srgbClr val="A8815A"/>
                </a:solidFill>
                <a:latin typeface="+mn-ea"/>
              </a:rPr>
              <a:t> 공동개발</a:t>
            </a:r>
            <a:endParaRPr lang="en-US" altLang="ko-KR" sz="1200" b="1" dirty="0" smtClean="0">
              <a:solidFill>
                <a:srgbClr val="A8815A"/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ko-KR" sz="1200" b="1" dirty="0" smtClean="0">
                <a:solidFill>
                  <a:srgbClr val="A8815A"/>
                </a:solidFill>
                <a:latin typeface="+mn-ea"/>
              </a:rPr>
              <a:t>*2016</a:t>
            </a:r>
            <a:r>
              <a:rPr lang="ko-KR" altLang="en-US" sz="1200" b="1" dirty="0" smtClean="0">
                <a:solidFill>
                  <a:srgbClr val="A8815A"/>
                </a:solidFill>
                <a:latin typeface="+mn-ea"/>
              </a:rPr>
              <a:t>년 </a:t>
            </a:r>
            <a:r>
              <a:rPr lang="en-US" altLang="ko-KR" sz="1200" b="1" dirty="0" smtClean="0">
                <a:solidFill>
                  <a:srgbClr val="A8815A"/>
                </a:solidFill>
                <a:latin typeface="+mn-ea"/>
              </a:rPr>
              <a:t>S-MAP (Media Art Platform)</a:t>
            </a:r>
            <a:r>
              <a:rPr lang="ko-KR" altLang="en-US" sz="1200" b="1" dirty="0" smtClean="0">
                <a:solidFill>
                  <a:srgbClr val="A8815A"/>
                </a:solidFill>
                <a:latin typeface="+mn-ea"/>
              </a:rPr>
              <a:t>지하철 </a:t>
            </a:r>
            <a:r>
              <a:rPr lang="ko-KR" altLang="en-US" sz="1200" b="1" dirty="0" err="1" smtClean="0">
                <a:solidFill>
                  <a:srgbClr val="A8815A"/>
                </a:solidFill>
                <a:latin typeface="+mn-ea"/>
              </a:rPr>
              <a:t>역사내</a:t>
            </a:r>
            <a:r>
              <a:rPr lang="ko-KR" altLang="en-US" sz="1200" b="1" dirty="0" smtClean="0">
                <a:solidFill>
                  <a:srgbClr val="A8815A"/>
                </a:solidFill>
                <a:latin typeface="+mn-ea"/>
              </a:rPr>
              <a:t> 광고매체 </a:t>
            </a:r>
            <a:r>
              <a:rPr lang="en-US" altLang="ko-KR" sz="1200" b="1" dirty="0" smtClean="0">
                <a:solidFill>
                  <a:srgbClr val="A8815A"/>
                </a:solidFill>
                <a:latin typeface="+mn-ea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altLang="ko-KR" sz="1200" b="1" dirty="0" smtClean="0">
                <a:solidFill>
                  <a:srgbClr val="A8815A"/>
                </a:solidFill>
                <a:latin typeface="+mn-ea"/>
              </a:rPr>
              <a:t>*</a:t>
            </a:r>
            <a:r>
              <a:rPr lang="ko-KR" altLang="en-US" sz="1200" b="1" dirty="0" smtClean="0">
                <a:solidFill>
                  <a:srgbClr val="A8815A"/>
                </a:solidFill>
                <a:latin typeface="+mn-ea"/>
              </a:rPr>
              <a:t>사업분야 </a:t>
            </a:r>
            <a:r>
              <a:rPr lang="en-US" altLang="ko-KR" sz="1200" b="1" dirty="0" smtClean="0">
                <a:solidFill>
                  <a:srgbClr val="A8815A"/>
                </a:solidFill>
                <a:latin typeface="+mn-ea"/>
              </a:rPr>
              <a:t>: </a:t>
            </a:r>
            <a:r>
              <a:rPr lang="ko-KR" altLang="en-US" sz="1200" b="1" dirty="0" err="1" smtClean="0">
                <a:solidFill>
                  <a:srgbClr val="A8815A"/>
                </a:solidFill>
                <a:latin typeface="+mn-ea"/>
              </a:rPr>
              <a:t>지테이너</a:t>
            </a:r>
            <a:r>
              <a:rPr lang="ko-KR" altLang="en-US" sz="1200" b="1" dirty="0" smtClean="0">
                <a:solidFill>
                  <a:srgbClr val="A8815A"/>
                </a:solidFill>
                <a:latin typeface="+mn-ea"/>
              </a:rPr>
              <a:t> 장</a:t>
            </a:r>
            <a:r>
              <a:rPr lang="en-US" altLang="ko-KR" sz="1200" b="1" dirty="0" smtClean="0">
                <a:solidFill>
                  <a:srgbClr val="A8815A"/>
                </a:solidFill>
                <a:latin typeface="+mn-ea"/>
              </a:rPr>
              <a:t>/</a:t>
            </a:r>
            <a:r>
              <a:rPr lang="ko-KR" altLang="en-US" sz="1200" b="1" dirty="0" smtClean="0">
                <a:solidFill>
                  <a:srgbClr val="A8815A"/>
                </a:solidFill>
                <a:latin typeface="+mn-ea"/>
              </a:rPr>
              <a:t>단기 </a:t>
            </a:r>
            <a:r>
              <a:rPr lang="ko-KR" altLang="en-US" sz="1200" b="1" dirty="0" err="1" smtClean="0">
                <a:solidFill>
                  <a:srgbClr val="A8815A"/>
                </a:solidFill>
                <a:latin typeface="+mn-ea"/>
              </a:rPr>
              <a:t>렌탈</a:t>
            </a:r>
            <a:r>
              <a:rPr lang="ko-KR" altLang="en-US" sz="1200" b="1" dirty="0" smtClean="0">
                <a:solidFill>
                  <a:srgbClr val="A8815A"/>
                </a:solidFill>
                <a:latin typeface="+mn-ea"/>
              </a:rPr>
              <a:t> 사업</a:t>
            </a:r>
            <a:r>
              <a:rPr lang="en-US" altLang="ko-KR" sz="1200" b="1" dirty="0" smtClean="0">
                <a:solidFill>
                  <a:srgbClr val="A8815A"/>
                </a:solidFill>
                <a:latin typeface="+mn-ea"/>
              </a:rPr>
              <a:t>, </a:t>
            </a:r>
            <a:r>
              <a:rPr lang="ko-KR" altLang="en-US" sz="1200" b="1" dirty="0" err="1" smtClean="0">
                <a:solidFill>
                  <a:srgbClr val="A8815A"/>
                </a:solidFill>
                <a:latin typeface="+mn-ea"/>
              </a:rPr>
              <a:t>롯데렌터카</a:t>
            </a:r>
            <a:r>
              <a:rPr lang="ko-KR" altLang="en-US" sz="1200" b="1" dirty="0" smtClean="0">
                <a:solidFill>
                  <a:srgbClr val="A8815A"/>
                </a:solidFill>
                <a:latin typeface="+mn-ea"/>
              </a:rPr>
              <a:t> </a:t>
            </a:r>
            <a:r>
              <a:rPr lang="en-US" altLang="ko-KR" sz="1200" b="1" dirty="0" smtClean="0">
                <a:solidFill>
                  <a:srgbClr val="A8815A"/>
                </a:solidFill>
                <a:latin typeface="+mn-ea"/>
              </a:rPr>
              <a:t>B2C </a:t>
            </a:r>
            <a:r>
              <a:rPr lang="ko-KR" altLang="en-US" sz="1200" b="1" dirty="0" smtClean="0">
                <a:solidFill>
                  <a:srgbClr val="A8815A"/>
                </a:solidFill>
                <a:latin typeface="+mn-ea"/>
              </a:rPr>
              <a:t>장기부분 위탁판매</a:t>
            </a:r>
            <a:r>
              <a:rPr lang="en-US" altLang="ko-KR" sz="1200" b="1" dirty="0" smtClean="0">
                <a:solidFill>
                  <a:srgbClr val="A8815A"/>
                </a:solidFill>
                <a:latin typeface="+mn-ea"/>
              </a:rPr>
              <a:t>, </a:t>
            </a:r>
            <a:r>
              <a:rPr lang="ko-KR" altLang="en-US" sz="1200" b="1" dirty="0" smtClean="0">
                <a:solidFill>
                  <a:srgbClr val="A8815A"/>
                </a:solidFill>
                <a:latin typeface="+mn-ea"/>
              </a:rPr>
              <a:t>판매금융솔루션 컨설팅</a:t>
            </a:r>
            <a:r>
              <a:rPr lang="en-US" altLang="ko-KR" sz="1200" b="1" dirty="0">
                <a:solidFill>
                  <a:srgbClr val="A8815A"/>
                </a:solidFill>
                <a:latin typeface="+mn-ea"/>
              </a:rPr>
              <a:t> </a:t>
            </a:r>
            <a:r>
              <a:rPr lang="en-US" altLang="ko-KR" sz="1200" b="1" dirty="0" smtClean="0">
                <a:solidFill>
                  <a:srgbClr val="A8815A"/>
                </a:solidFill>
                <a:latin typeface="+mn-ea"/>
              </a:rPr>
              <a:t>(</a:t>
            </a:r>
            <a:r>
              <a:rPr lang="ko-KR" altLang="en-US" sz="1200" b="1" dirty="0" smtClean="0">
                <a:solidFill>
                  <a:srgbClr val="A8815A"/>
                </a:solidFill>
                <a:latin typeface="+mn-ea"/>
              </a:rPr>
              <a:t>삼성전자</a:t>
            </a:r>
            <a:r>
              <a:rPr lang="en-US" altLang="ko-KR" sz="1200" b="1" dirty="0" smtClean="0">
                <a:solidFill>
                  <a:srgbClr val="A8815A"/>
                </a:solidFill>
                <a:latin typeface="+mn-ea"/>
              </a:rPr>
              <a:t>, LG</a:t>
            </a:r>
            <a:r>
              <a:rPr lang="ko-KR" altLang="en-US" sz="1200" b="1" dirty="0" smtClean="0">
                <a:solidFill>
                  <a:srgbClr val="A8815A"/>
                </a:solidFill>
                <a:latin typeface="+mn-ea"/>
              </a:rPr>
              <a:t>전자 외</a:t>
            </a:r>
            <a:r>
              <a:rPr lang="en-US" altLang="ko-KR" sz="1200" b="1" dirty="0" smtClean="0">
                <a:solidFill>
                  <a:srgbClr val="A8815A"/>
                </a:solidFill>
                <a:latin typeface="+mn-ea"/>
              </a:rPr>
              <a:t>)</a:t>
            </a:r>
            <a:r>
              <a:rPr lang="ko-KR" altLang="en-US" sz="1200" b="1" dirty="0" smtClean="0">
                <a:solidFill>
                  <a:srgbClr val="A8815A"/>
                </a:solidFill>
                <a:latin typeface="+mn-ea"/>
              </a:rPr>
              <a:t> 단순한 </a:t>
            </a:r>
            <a:r>
              <a:rPr lang="ko-KR" altLang="en-US" sz="1200" b="1" dirty="0" err="1" smtClean="0">
                <a:solidFill>
                  <a:srgbClr val="A8815A"/>
                </a:solidFill>
                <a:latin typeface="+mn-ea"/>
              </a:rPr>
              <a:t>렌탈</a:t>
            </a:r>
            <a:r>
              <a:rPr lang="ko-KR" altLang="en-US" sz="1200" b="1" dirty="0" smtClean="0">
                <a:solidFill>
                  <a:srgbClr val="A8815A"/>
                </a:solidFill>
                <a:latin typeface="+mn-ea"/>
              </a:rPr>
              <a:t> 비즈니스를 넘어 </a:t>
            </a:r>
            <a:r>
              <a:rPr lang="ko-KR" altLang="en-US" sz="1200" b="1" dirty="0" err="1" smtClean="0">
                <a:solidFill>
                  <a:srgbClr val="A8815A"/>
                </a:solidFill>
                <a:latin typeface="+mn-ea"/>
              </a:rPr>
              <a:t>컨텐츠</a:t>
            </a:r>
            <a:r>
              <a:rPr lang="en-US" altLang="ko-KR" sz="1200" b="1" dirty="0" smtClean="0">
                <a:solidFill>
                  <a:srgbClr val="A8815A"/>
                </a:solidFill>
                <a:latin typeface="+mn-ea"/>
              </a:rPr>
              <a:t>, </a:t>
            </a:r>
            <a:r>
              <a:rPr lang="ko-KR" altLang="en-US" sz="1200" b="1" dirty="0" smtClean="0">
                <a:solidFill>
                  <a:srgbClr val="A8815A"/>
                </a:solidFill>
                <a:latin typeface="+mn-ea"/>
              </a:rPr>
              <a:t>광고</a:t>
            </a:r>
            <a:r>
              <a:rPr lang="en-US" altLang="ko-KR" sz="1200" b="1" dirty="0" smtClean="0">
                <a:solidFill>
                  <a:srgbClr val="A8815A"/>
                </a:solidFill>
                <a:latin typeface="+mn-ea"/>
              </a:rPr>
              <a:t>, </a:t>
            </a:r>
            <a:r>
              <a:rPr lang="ko-KR" altLang="en-US" sz="1200" b="1" dirty="0" smtClean="0">
                <a:solidFill>
                  <a:srgbClr val="A8815A"/>
                </a:solidFill>
                <a:latin typeface="+mn-ea"/>
              </a:rPr>
              <a:t>행사</a:t>
            </a:r>
            <a:r>
              <a:rPr lang="en-US" altLang="ko-KR" sz="1200" b="1" dirty="0" smtClean="0">
                <a:solidFill>
                  <a:srgbClr val="A8815A"/>
                </a:solidFill>
                <a:latin typeface="+mn-ea"/>
              </a:rPr>
              <a:t>, </a:t>
            </a:r>
            <a:r>
              <a:rPr lang="ko-KR" altLang="en-US" sz="1200" b="1" dirty="0" smtClean="0">
                <a:solidFill>
                  <a:srgbClr val="A8815A"/>
                </a:solidFill>
                <a:latin typeface="+mn-ea"/>
              </a:rPr>
              <a:t>장기입대</a:t>
            </a:r>
            <a:r>
              <a:rPr lang="en-US" altLang="ko-KR" sz="1200" b="1" dirty="0" smtClean="0">
                <a:solidFill>
                  <a:srgbClr val="A8815A"/>
                </a:solidFill>
                <a:latin typeface="+mn-ea"/>
              </a:rPr>
              <a:t>(</a:t>
            </a:r>
            <a:r>
              <a:rPr lang="ko-KR" altLang="en-US" sz="1200" b="1" dirty="0" smtClean="0">
                <a:solidFill>
                  <a:srgbClr val="A8815A"/>
                </a:solidFill>
                <a:latin typeface="+mn-ea"/>
              </a:rPr>
              <a:t>개발</a:t>
            </a:r>
            <a:r>
              <a:rPr lang="en-US" altLang="ko-KR" sz="1200" b="1" dirty="0" smtClean="0">
                <a:solidFill>
                  <a:srgbClr val="A8815A"/>
                </a:solidFill>
                <a:latin typeface="+mn-ea"/>
              </a:rPr>
              <a:t>)</a:t>
            </a:r>
            <a:r>
              <a:rPr lang="ko-KR" altLang="en-US" sz="1200" b="1" dirty="0" smtClean="0">
                <a:solidFill>
                  <a:srgbClr val="A8815A"/>
                </a:solidFill>
                <a:latin typeface="+mn-ea"/>
              </a:rPr>
              <a:t>에 이르는 종합 </a:t>
            </a:r>
            <a:r>
              <a:rPr lang="en-US" altLang="ko-KR" sz="1200" b="1" dirty="0" smtClean="0">
                <a:solidFill>
                  <a:srgbClr val="A8815A"/>
                </a:solidFill>
                <a:latin typeface="+mn-ea"/>
              </a:rPr>
              <a:t>Platform Biz. </a:t>
            </a:r>
            <a:r>
              <a:rPr lang="ko-KR" altLang="en-US" sz="1200" b="1" dirty="0" smtClean="0">
                <a:solidFill>
                  <a:srgbClr val="A8815A"/>
                </a:solidFill>
                <a:latin typeface="+mn-ea"/>
              </a:rPr>
              <a:t>시장개</a:t>
            </a:r>
            <a:r>
              <a:rPr lang="ko-KR" altLang="en-US" sz="1200" b="1" dirty="0">
                <a:solidFill>
                  <a:srgbClr val="A8815A"/>
                </a:solidFill>
                <a:latin typeface="+mn-ea"/>
              </a:rPr>
              <a:t>척</a:t>
            </a:r>
            <a:endParaRPr lang="en-US" altLang="ko-KR" sz="1200" b="1" dirty="0" smtClean="0">
              <a:solidFill>
                <a:srgbClr val="A8815A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120648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직사각형 13"/>
          <p:cNvSpPr/>
          <p:nvPr/>
        </p:nvSpPr>
        <p:spPr>
          <a:xfrm>
            <a:off x="0" y="764704"/>
            <a:ext cx="9144000" cy="6093296"/>
          </a:xfrm>
          <a:prstGeom prst="rect">
            <a:avLst/>
          </a:prstGeom>
          <a:solidFill>
            <a:srgbClr val="CED5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-36512" y="-27384"/>
            <a:ext cx="10081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000" b="1" dirty="0" smtClean="0">
                <a:solidFill>
                  <a:srgbClr val="A8815A"/>
                </a:solidFill>
                <a:latin typeface="HY헤드라인M" pitchFamily="18" charset="-127"/>
                <a:ea typeface="HY헤드라인M" pitchFamily="18" charset="-127"/>
              </a:rPr>
              <a:t>01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827584" y="51520"/>
            <a:ext cx="720080" cy="646331"/>
          </a:xfrm>
          <a:prstGeom prst="rect">
            <a:avLst/>
          </a:prstGeom>
          <a:solidFill>
            <a:srgbClr val="A8815A"/>
          </a:solidFill>
          <a:ln>
            <a:solidFill>
              <a:srgbClr val="A8815A"/>
            </a:solidFill>
          </a:ln>
        </p:spPr>
        <p:txBody>
          <a:bodyPr wrap="square" rtlCol="0" anchor="ctr">
            <a:spAutoFit/>
          </a:bodyPr>
          <a:lstStyle/>
          <a:p>
            <a:pPr algn="dist"/>
            <a:r>
              <a:rPr lang="ko-KR" altLang="en-US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회사개요</a:t>
            </a:r>
          </a:p>
        </p:txBody>
      </p:sp>
      <p:pic>
        <p:nvPicPr>
          <p:cNvPr id="16" name="Picture 2" descr="C:\Users\User\Desktop\코리아네트웍스 로고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6629049"/>
            <a:ext cx="864096" cy="184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그룹 53"/>
          <p:cNvGrpSpPr/>
          <p:nvPr/>
        </p:nvGrpSpPr>
        <p:grpSpPr>
          <a:xfrm>
            <a:off x="298272" y="955472"/>
            <a:ext cx="4633768" cy="4633768"/>
            <a:chOff x="3419872" y="4869160"/>
            <a:chExt cx="1080120" cy="1080120"/>
          </a:xfrm>
        </p:grpSpPr>
        <p:sp>
          <p:nvSpPr>
            <p:cNvPr id="17" name="타원 16">
              <a:hlinkClick r:id="rId3"/>
            </p:cNvPr>
            <p:cNvSpPr/>
            <p:nvPr/>
          </p:nvSpPr>
          <p:spPr>
            <a:xfrm>
              <a:off x="3419872" y="4869160"/>
              <a:ext cx="1080120" cy="1080120"/>
            </a:xfrm>
            <a:prstGeom prst="ellipse">
              <a:avLst/>
            </a:prstGeom>
            <a:solidFill>
              <a:srgbClr val="788C78">
                <a:alpha val="7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바른고딕" pitchFamily="50" charset="-127"/>
                <a:ea typeface="나눔바른고딕" pitchFamily="50" charset="-127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491880" y="5281463"/>
              <a:ext cx="936104" cy="16651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altLang="ko-KR" sz="2000" dirty="0" smtClean="0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endParaRPr>
            </a:p>
          </p:txBody>
        </p:sp>
      </p:grpSp>
      <p:sp>
        <p:nvSpPr>
          <p:cNvPr id="19" name="직사각형 18"/>
          <p:cNvSpPr/>
          <p:nvPr/>
        </p:nvSpPr>
        <p:spPr>
          <a:xfrm>
            <a:off x="547075" y="3885436"/>
            <a:ext cx="4168941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6000" b="1" dirty="0" smtClean="0">
                <a:solidFill>
                  <a:schemeClr val="bg1"/>
                </a:solidFill>
                <a:latin typeface="+mn-ea"/>
              </a:rPr>
              <a:t>S-MAP</a:t>
            </a:r>
          </a:p>
          <a:p>
            <a:pPr algn="ctr"/>
            <a:endParaRPr lang="en-US" altLang="ko-KR" sz="800" b="1" dirty="0" smtClean="0">
              <a:solidFill>
                <a:schemeClr val="bg1"/>
              </a:solidFill>
              <a:latin typeface="+mn-ea"/>
            </a:endParaRPr>
          </a:p>
          <a:p>
            <a:pPr algn="ctr"/>
            <a:r>
              <a:rPr lang="en-US" altLang="ko-KR" b="1" dirty="0" smtClean="0">
                <a:solidFill>
                  <a:schemeClr val="bg1"/>
                </a:solidFill>
                <a:latin typeface="+mn-ea"/>
              </a:rPr>
              <a:t>Media Art Platform</a:t>
            </a:r>
            <a:endParaRPr lang="en-US" altLang="ko-KR" b="1" dirty="0">
              <a:solidFill>
                <a:schemeClr val="bg1"/>
              </a:solidFill>
              <a:latin typeface="+mn-ea"/>
            </a:endParaRPr>
          </a:p>
        </p:txBody>
      </p:sp>
      <p:grpSp>
        <p:nvGrpSpPr>
          <p:cNvPr id="23" name="그룹 53"/>
          <p:cNvGrpSpPr/>
          <p:nvPr/>
        </p:nvGrpSpPr>
        <p:grpSpPr>
          <a:xfrm>
            <a:off x="5905331" y="1737995"/>
            <a:ext cx="2915141" cy="2915141"/>
            <a:chOff x="3419872" y="4869160"/>
            <a:chExt cx="1080120" cy="1080120"/>
          </a:xfrm>
        </p:grpSpPr>
        <p:sp>
          <p:nvSpPr>
            <p:cNvPr id="24" name="타원 23">
              <a:hlinkClick r:id="rId3"/>
            </p:cNvPr>
            <p:cNvSpPr/>
            <p:nvPr/>
          </p:nvSpPr>
          <p:spPr>
            <a:xfrm>
              <a:off x="3419872" y="4869160"/>
              <a:ext cx="1080120" cy="1080120"/>
            </a:xfrm>
            <a:prstGeom prst="ellipse">
              <a:avLst/>
            </a:prstGeom>
            <a:solidFill>
              <a:srgbClr val="788C78">
                <a:alpha val="7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바른고딕" pitchFamily="50" charset="-127"/>
                <a:ea typeface="나눔바른고딕" pitchFamily="50" charset="-127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3491880" y="5281463"/>
              <a:ext cx="936104" cy="16651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altLang="ko-KR" sz="2000" dirty="0" smtClean="0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endParaRPr>
            </a:p>
          </p:txBody>
        </p:sp>
      </p:grpSp>
      <p:sp>
        <p:nvSpPr>
          <p:cNvPr id="38" name="직사각형 37"/>
          <p:cNvSpPr/>
          <p:nvPr/>
        </p:nvSpPr>
        <p:spPr>
          <a:xfrm>
            <a:off x="6096407" y="3236783"/>
            <a:ext cx="252972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1200" b="1" dirty="0" smtClean="0">
                <a:solidFill>
                  <a:schemeClr val="bg1"/>
                </a:solidFill>
                <a:latin typeface="+mn-ea"/>
              </a:rPr>
              <a:t>Design Container</a:t>
            </a:r>
          </a:p>
          <a:p>
            <a:pPr algn="ctr"/>
            <a:endParaRPr lang="en-US" altLang="ko-KR" sz="800" b="1" dirty="0" smtClean="0">
              <a:solidFill>
                <a:schemeClr val="bg1"/>
              </a:solidFill>
              <a:latin typeface="+mn-ea"/>
            </a:endParaRPr>
          </a:p>
          <a:p>
            <a:pPr algn="ctr"/>
            <a:r>
              <a:rPr lang="en-US" altLang="ko-KR" sz="2800" b="1" dirty="0" smtClean="0">
                <a:solidFill>
                  <a:schemeClr val="bg1"/>
                </a:solidFill>
                <a:latin typeface="+mn-ea"/>
              </a:rPr>
              <a:t>G-</a:t>
            </a:r>
            <a:r>
              <a:rPr lang="en-US" altLang="ko-KR" sz="2800" b="1" dirty="0" err="1" smtClean="0">
                <a:solidFill>
                  <a:schemeClr val="bg1"/>
                </a:solidFill>
                <a:latin typeface="+mn-ea"/>
              </a:rPr>
              <a:t>Tainer</a:t>
            </a:r>
            <a:endParaRPr lang="en-US" altLang="ko-KR" sz="2800" b="1" dirty="0" smtClean="0">
              <a:solidFill>
                <a:schemeClr val="bg1"/>
              </a:solidFill>
              <a:latin typeface="+mn-ea"/>
            </a:endParaRPr>
          </a:p>
          <a:p>
            <a:pPr algn="ctr"/>
            <a:endParaRPr lang="en-US" altLang="ko-KR" sz="800" b="1" dirty="0" smtClean="0">
              <a:solidFill>
                <a:schemeClr val="bg1"/>
              </a:solidFill>
              <a:latin typeface="+mn-ea"/>
            </a:endParaRPr>
          </a:p>
          <a:p>
            <a:pPr algn="ctr"/>
            <a:r>
              <a:rPr lang="en-US" altLang="ko-KR" sz="800" b="1" dirty="0" smtClean="0">
                <a:solidFill>
                  <a:schemeClr val="bg1"/>
                </a:solidFill>
                <a:latin typeface="+mn-ea"/>
              </a:rPr>
              <a:t>G-Glass/G-Wall/G-Store</a:t>
            </a:r>
          </a:p>
          <a:p>
            <a:pPr algn="ctr"/>
            <a:r>
              <a:rPr lang="en-US" altLang="ko-KR" sz="800" b="1" dirty="0" smtClean="0">
                <a:solidFill>
                  <a:schemeClr val="bg1"/>
                </a:solidFill>
                <a:latin typeface="+mn-ea"/>
              </a:rPr>
              <a:t>G-Fence/G-Ground/G-Pub</a:t>
            </a:r>
            <a:endParaRPr lang="en-US" altLang="ko-KR" sz="800" b="1" dirty="0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39" name="그림 3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512" y="1340768"/>
            <a:ext cx="3136432" cy="2736304"/>
          </a:xfrm>
          <a:prstGeom prst="rect">
            <a:avLst/>
          </a:prstGeom>
        </p:spPr>
      </p:pic>
      <p:grpSp>
        <p:nvGrpSpPr>
          <p:cNvPr id="42" name="그룹 53"/>
          <p:cNvGrpSpPr/>
          <p:nvPr/>
        </p:nvGrpSpPr>
        <p:grpSpPr>
          <a:xfrm>
            <a:off x="4753203" y="4920435"/>
            <a:ext cx="1835021" cy="1835021"/>
            <a:chOff x="3419872" y="4869160"/>
            <a:chExt cx="1080120" cy="1080120"/>
          </a:xfrm>
        </p:grpSpPr>
        <p:sp>
          <p:nvSpPr>
            <p:cNvPr id="43" name="타원 42">
              <a:hlinkClick r:id="rId3"/>
            </p:cNvPr>
            <p:cNvSpPr/>
            <p:nvPr/>
          </p:nvSpPr>
          <p:spPr>
            <a:xfrm>
              <a:off x="3419872" y="4869160"/>
              <a:ext cx="1080120" cy="1080120"/>
            </a:xfrm>
            <a:prstGeom prst="ellipse">
              <a:avLst/>
            </a:prstGeom>
            <a:solidFill>
              <a:srgbClr val="788C78">
                <a:alpha val="7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바른고딕" pitchFamily="50" charset="-127"/>
                <a:ea typeface="나눔바른고딕" pitchFamily="50" charset="-127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3491880" y="5281463"/>
              <a:ext cx="936104" cy="16651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altLang="ko-KR" sz="2000" dirty="0" smtClean="0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endParaRPr>
            </a:p>
          </p:txBody>
        </p:sp>
      </p:grpSp>
      <p:sp>
        <p:nvSpPr>
          <p:cNvPr id="45" name="직사각형 44"/>
          <p:cNvSpPr/>
          <p:nvPr/>
        </p:nvSpPr>
        <p:spPr>
          <a:xfrm>
            <a:off x="4418541" y="5370765"/>
            <a:ext cx="252972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b="1" dirty="0" smtClean="0">
                <a:solidFill>
                  <a:schemeClr val="bg1"/>
                </a:solidFill>
                <a:latin typeface="+mn-ea"/>
              </a:rPr>
              <a:t>광고</a:t>
            </a:r>
            <a:r>
              <a:rPr lang="en-US" altLang="ko-KR" b="1" dirty="0" smtClean="0">
                <a:solidFill>
                  <a:schemeClr val="bg1"/>
                </a:solidFill>
                <a:latin typeface="+mn-ea"/>
              </a:rPr>
              <a:t>/</a:t>
            </a:r>
            <a:r>
              <a:rPr lang="ko-KR" altLang="en-US" b="1" dirty="0" smtClean="0">
                <a:solidFill>
                  <a:schemeClr val="bg1"/>
                </a:solidFill>
                <a:latin typeface="+mn-ea"/>
              </a:rPr>
              <a:t>홍보</a:t>
            </a:r>
            <a:endParaRPr lang="en-US" altLang="ko-KR" b="1" dirty="0" smtClean="0">
              <a:solidFill>
                <a:schemeClr val="bg1"/>
              </a:solidFill>
              <a:latin typeface="+mn-ea"/>
            </a:endParaRPr>
          </a:p>
          <a:p>
            <a:pPr algn="ctr"/>
            <a:endParaRPr lang="en-US" altLang="ko-KR" b="1" dirty="0">
              <a:solidFill>
                <a:schemeClr val="bg1"/>
              </a:solidFill>
              <a:latin typeface="+mn-ea"/>
            </a:endParaRPr>
          </a:p>
          <a:p>
            <a:pPr algn="ctr"/>
            <a:r>
              <a:rPr lang="ko-KR" altLang="en-US" b="1" dirty="0" smtClean="0">
                <a:solidFill>
                  <a:schemeClr val="bg1"/>
                </a:solidFill>
                <a:latin typeface="+mn-ea"/>
              </a:rPr>
              <a:t>전시</a:t>
            </a:r>
            <a:r>
              <a:rPr lang="en-US" altLang="ko-KR" b="1" dirty="0" smtClean="0">
                <a:solidFill>
                  <a:schemeClr val="bg1"/>
                </a:solidFill>
                <a:latin typeface="+mn-ea"/>
              </a:rPr>
              <a:t>/</a:t>
            </a:r>
            <a:r>
              <a:rPr lang="ko-KR" altLang="en-US" b="1" dirty="0" smtClean="0">
                <a:solidFill>
                  <a:schemeClr val="bg1"/>
                </a:solidFill>
                <a:latin typeface="+mn-ea"/>
              </a:rPr>
              <a:t>행사</a:t>
            </a:r>
            <a:endParaRPr lang="en-US" altLang="ko-KR" b="1" dirty="0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4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26" t="6042" r="30041" b="13412"/>
          <a:stretch>
            <a:fillRect/>
          </a:stretch>
        </p:blipFill>
        <p:spPr bwMode="auto">
          <a:xfrm>
            <a:off x="6516216" y="2132856"/>
            <a:ext cx="1679492" cy="1004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직선 연결선 2"/>
          <p:cNvCxnSpPr/>
          <p:nvPr/>
        </p:nvCxnSpPr>
        <p:spPr>
          <a:xfrm>
            <a:off x="4932040" y="3212976"/>
            <a:ext cx="973291" cy="0"/>
          </a:xfrm>
          <a:prstGeom prst="line">
            <a:avLst/>
          </a:prstGeom>
          <a:ln w="28575">
            <a:solidFill>
              <a:srgbClr val="A881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직선 연결선 8"/>
          <p:cNvCxnSpPr/>
          <p:nvPr/>
        </p:nvCxnSpPr>
        <p:spPr>
          <a:xfrm flipH="1" flipV="1">
            <a:off x="4355976" y="4797152"/>
            <a:ext cx="576064" cy="504056"/>
          </a:xfrm>
          <a:prstGeom prst="line">
            <a:avLst/>
          </a:prstGeom>
          <a:ln w="28575">
            <a:solidFill>
              <a:srgbClr val="A881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직선 연결선 60"/>
          <p:cNvCxnSpPr/>
          <p:nvPr/>
        </p:nvCxnSpPr>
        <p:spPr>
          <a:xfrm flipH="1">
            <a:off x="6343786" y="4593322"/>
            <a:ext cx="604478" cy="635878"/>
          </a:xfrm>
          <a:prstGeom prst="line">
            <a:avLst/>
          </a:prstGeom>
          <a:ln w="28575">
            <a:solidFill>
              <a:srgbClr val="A881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1237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CED5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" name="직사각형 5"/>
          <p:cNvSpPr/>
          <p:nvPr/>
        </p:nvSpPr>
        <p:spPr>
          <a:xfrm>
            <a:off x="2987823" y="2240868"/>
            <a:ext cx="3240361" cy="2916324"/>
          </a:xfrm>
          <a:prstGeom prst="rect">
            <a:avLst/>
          </a:prstGeom>
          <a:noFill/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dist"/>
            <a:r>
              <a:rPr lang="en-US" altLang="ko-KR" sz="6000" b="1" dirty="0" smtClean="0">
                <a:solidFill>
                  <a:schemeClr val="bg1"/>
                </a:solidFill>
                <a:latin typeface="나눔명조 ExtraBold" pitchFamily="18" charset="-127"/>
                <a:ea typeface="나눔명조 ExtraBold" pitchFamily="18" charset="-127"/>
              </a:rPr>
              <a:t>S-MAP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5496" y="-27384"/>
            <a:ext cx="11521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000" b="1" dirty="0" smtClean="0">
                <a:solidFill>
                  <a:srgbClr val="A8815A"/>
                </a:solidFill>
                <a:latin typeface="HY헤드라인M" pitchFamily="18" charset="-127"/>
                <a:ea typeface="HY헤드라인M" pitchFamily="18" charset="-127"/>
              </a:rPr>
              <a:t>02</a:t>
            </a:r>
          </a:p>
        </p:txBody>
      </p:sp>
      <p:cxnSp>
        <p:nvCxnSpPr>
          <p:cNvPr id="8" name="직선 연결선 7"/>
          <p:cNvCxnSpPr/>
          <p:nvPr/>
        </p:nvCxnSpPr>
        <p:spPr>
          <a:xfrm>
            <a:off x="107504" y="620688"/>
            <a:ext cx="1656184" cy="0"/>
          </a:xfrm>
          <a:prstGeom prst="line">
            <a:avLst/>
          </a:prstGeom>
          <a:ln>
            <a:solidFill>
              <a:srgbClr val="A8815A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07504" y="764704"/>
            <a:ext cx="1656184" cy="369332"/>
          </a:xfrm>
          <a:prstGeom prst="rect">
            <a:avLst/>
          </a:prstGeom>
          <a:solidFill>
            <a:srgbClr val="A8815A"/>
          </a:solidFill>
          <a:ln>
            <a:solidFill>
              <a:srgbClr val="A8815A"/>
            </a:solidFill>
          </a:ln>
        </p:spPr>
        <p:txBody>
          <a:bodyPr wrap="square" rtlCol="0" anchor="ctr">
            <a:spAutoFit/>
          </a:bodyPr>
          <a:lstStyle/>
          <a:p>
            <a:r>
              <a:rPr lang="ko-KR" altLang="en-US" b="1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사업 소개</a:t>
            </a:r>
          </a:p>
        </p:txBody>
      </p:sp>
      <p:sp>
        <p:nvSpPr>
          <p:cNvPr id="15" name="직사각형 14"/>
          <p:cNvSpPr/>
          <p:nvPr/>
        </p:nvSpPr>
        <p:spPr>
          <a:xfrm>
            <a:off x="2807805" y="2078851"/>
            <a:ext cx="612067" cy="612067"/>
          </a:xfrm>
          <a:prstGeom prst="rect">
            <a:avLst/>
          </a:prstGeom>
          <a:solidFill>
            <a:schemeClr val="bg1">
              <a:alpha val="54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TextBox 15"/>
          <p:cNvSpPr txBox="1"/>
          <p:nvPr/>
        </p:nvSpPr>
        <p:spPr>
          <a:xfrm>
            <a:off x="2442489" y="5229200"/>
            <a:ext cx="42590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 smtClean="0">
                <a:solidFill>
                  <a:schemeClr val="bg1"/>
                </a:solidFill>
                <a:latin typeface="나눔명조" pitchFamily="18" charset="-127"/>
                <a:ea typeface="나눔명조" pitchFamily="18" charset="-127"/>
              </a:rPr>
              <a:t>Media Art Platform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393099" y="1484784"/>
            <a:ext cx="6419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b="1" dirty="0" smtClean="0">
                <a:solidFill>
                  <a:schemeClr val="bg1"/>
                </a:solidFill>
                <a:latin typeface="나눔명조" pitchFamily="18" charset="-127"/>
                <a:ea typeface="나눔명조" pitchFamily="18" charset="-127"/>
              </a:rPr>
              <a:t>The Next Future of Digital Signage</a:t>
            </a:r>
          </a:p>
        </p:txBody>
      </p:sp>
      <p:pic>
        <p:nvPicPr>
          <p:cNvPr id="11" name="Picture 2" descr="C:\Users\User\Desktop\코리아네트웍스 로고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6629049"/>
            <a:ext cx="864096" cy="184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6661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직사각형 13"/>
          <p:cNvSpPr/>
          <p:nvPr/>
        </p:nvSpPr>
        <p:spPr>
          <a:xfrm>
            <a:off x="0" y="764704"/>
            <a:ext cx="9144000" cy="6093296"/>
          </a:xfrm>
          <a:prstGeom prst="rect">
            <a:avLst/>
          </a:prstGeom>
          <a:solidFill>
            <a:srgbClr val="CED5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-36512" y="-27384"/>
            <a:ext cx="10081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000" b="1" dirty="0" smtClean="0">
                <a:solidFill>
                  <a:srgbClr val="A8815A"/>
                </a:solidFill>
                <a:latin typeface="HY헤드라인M" pitchFamily="18" charset="-127"/>
                <a:ea typeface="HY헤드라인M" pitchFamily="18" charset="-127"/>
              </a:rPr>
              <a:t>02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07504" y="714632"/>
            <a:ext cx="3616223" cy="4821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000" b="1" dirty="0" smtClean="0">
                <a:solidFill>
                  <a:srgbClr val="A8815A"/>
                </a:solidFill>
                <a:latin typeface="HY헤드라인M" pitchFamily="18" charset="-127"/>
                <a:ea typeface="HY헤드라인M" pitchFamily="18" charset="-127"/>
              </a:rPr>
              <a:t>모든 광고주들의 공통된  고민</a:t>
            </a:r>
            <a:endParaRPr lang="en-US" altLang="ko-KR" sz="2000" b="1" dirty="0" smtClean="0">
              <a:solidFill>
                <a:srgbClr val="A8815A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899592" y="51520"/>
            <a:ext cx="720080" cy="646331"/>
          </a:xfrm>
          <a:prstGeom prst="rect">
            <a:avLst/>
          </a:prstGeom>
          <a:solidFill>
            <a:srgbClr val="A8815A"/>
          </a:solidFill>
          <a:ln>
            <a:solidFill>
              <a:srgbClr val="A8815A"/>
            </a:solidFill>
          </a:ln>
        </p:spPr>
        <p:txBody>
          <a:bodyPr wrap="square" rtlCol="0" anchor="ctr">
            <a:spAutoFit/>
          </a:bodyPr>
          <a:lstStyle/>
          <a:p>
            <a:pPr algn="dist"/>
            <a:r>
              <a:rPr lang="ko-KR" altLang="en-US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사업소</a:t>
            </a:r>
            <a:r>
              <a:rPr lang="ko-KR" altLang="en-US" dirty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개</a:t>
            </a:r>
            <a:endParaRPr lang="ko-KR" altLang="en-US" dirty="0" smtClean="0">
              <a:solidFill>
                <a:schemeClr val="bg1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cxnSp>
        <p:nvCxnSpPr>
          <p:cNvPr id="40" name="직선 연결선 39"/>
          <p:cNvCxnSpPr/>
          <p:nvPr/>
        </p:nvCxnSpPr>
        <p:spPr>
          <a:xfrm>
            <a:off x="2842295" y="764704"/>
            <a:ext cx="3459409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C:\Users\PC\Documents\업무\AD Propose\최종 작업\ADPROPOSE_IMG\ADPROPOSE SMAP_IMG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7" t="35760" r="5939"/>
          <a:stretch/>
        </p:blipFill>
        <p:spPr bwMode="auto">
          <a:xfrm>
            <a:off x="0" y="2745336"/>
            <a:ext cx="9144000" cy="37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직사각형 12"/>
          <p:cNvSpPr/>
          <p:nvPr/>
        </p:nvSpPr>
        <p:spPr>
          <a:xfrm>
            <a:off x="35496" y="1139260"/>
            <a:ext cx="914501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3200" b="1" dirty="0" smtClean="0">
                <a:solidFill>
                  <a:schemeClr val="bg1"/>
                </a:solidFill>
                <a:latin typeface="+mn-ea"/>
              </a:rPr>
              <a:t>어떻게 하면 광고의 홍수 속에서</a:t>
            </a:r>
            <a:endParaRPr lang="en-US" altLang="ko-KR" sz="3200" b="1" dirty="0" smtClean="0">
              <a:solidFill>
                <a:schemeClr val="bg1"/>
              </a:solidFill>
              <a:latin typeface="+mn-ea"/>
            </a:endParaRPr>
          </a:p>
          <a:p>
            <a:r>
              <a:rPr lang="ko-KR" altLang="en-US" sz="3200" b="1" dirty="0" smtClean="0">
                <a:solidFill>
                  <a:schemeClr val="bg1"/>
                </a:solidFill>
                <a:latin typeface="+mn-ea"/>
              </a:rPr>
              <a:t>우리 캠페인 메시지를 지속적으로</a:t>
            </a:r>
            <a:endParaRPr lang="en-US" altLang="ko-KR" sz="3200" b="1" dirty="0" smtClean="0">
              <a:solidFill>
                <a:schemeClr val="bg1"/>
              </a:solidFill>
              <a:latin typeface="+mn-ea"/>
            </a:endParaRPr>
          </a:p>
          <a:p>
            <a:r>
              <a:rPr lang="ko-KR" altLang="en-US" sz="3200" b="1" dirty="0" smtClean="0">
                <a:solidFill>
                  <a:schemeClr val="bg1"/>
                </a:solidFill>
                <a:latin typeface="+mn-ea"/>
              </a:rPr>
              <a:t>유지할 수 있을까</a:t>
            </a:r>
            <a:r>
              <a:rPr lang="en-US" altLang="ko-KR" sz="3200" b="1" dirty="0" smtClean="0">
                <a:solidFill>
                  <a:schemeClr val="bg1"/>
                </a:solidFill>
                <a:latin typeface="+mn-ea"/>
              </a:rPr>
              <a:t>?</a:t>
            </a:r>
            <a:endParaRPr lang="en-US" altLang="ko-KR" sz="3200" b="1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-36512" y="6453336"/>
            <a:ext cx="792088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200" b="1" dirty="0" smtClean="0">
                <a:solidFill>
                  <a:srgbClr val="A8815A"/>
                </a:solidFill>
                <a:latin typeface="나눔명조 ExtraBold" pitchFamily="18" charset="-127"/>
                <a:ea typeface="나눔명조 ExtraBold" pitchFamily="18" charset="-127"/>
              </a:rPr>
              <a:t>* </a:t>
            </a:r>
            <a:r>
              <a:rPr lang="ko-KR" altLang="en-US" sz="1200" b="1" dirty="0" smtClean="0">
                <a:solidFill>
                  <a:srgbClr val="A8815A"/>
                </a:solidFill>
                <a:latin typeface="나눔명조 ExtraBold" pitchFamily="18" charset="-127"/>
                <a:ea typeface="나눔명조 ExtraBold" pitchFamily="18" charset="-127"/>
              </a:rPr>
              <a:t>하루 동안 개인에게 노출되는 광고 약</a:t>
            </a:r>
            <a:r>
              <a:rPr lang="en-US" altLang="ko-KR" sz="1200" b="1" dirty="0" smtClean="0">
                <a:solidFill>
                  <a:srgbClr val="A8815A"/>
                </a:solidFill>
                <a:latin typeface="나눔명조 ExtraBold" pitchFamily="18" charset="-127"/>
                <a:ea typeface="나눔명조 ExtraBold" pitchFamily="18" charset="-127"/>
              </a:rPr>
              <a:t>600</a:t>
            </a:r>
            <a:r>
              <a:rPr lang="ko-KR" altLang="en-US" sz="1200" b="1" dirty="0" smtClean="0">
                <a:solidFill>
                  <a:srgbClr val="A8815A"/>
                </a:solidFill>
                <a:latin typeface="나눔명조 ExtraBold" pitchFamily="18" charset="-127"/>
                <a:ea typeface="나눔명조 ExtraBold" pitchFamily="18" charset="-127"/>
              </a:rPr>
              <a:t>개 </a:t>
            </a:r>
            <a:r>
              <a:rPr lang="en-US" altLang="ko-KR" sz="1200" b="1" dirty="0" smtClean="0">
                <a:solidFill>
                  <a:srgbClr val="A8815A"/>
                </a:solidFill>
                <a:latin typeface="나눔명조 ExtraBold" pitchFamily="18" charset="-127"/>
                <a:ea typeface="나눔명조 ExtraBold" pitchFamily="18" charset="-127"/>
              </a:rPr>
              <a:t>/ </a:t>
            </a:r>
            <a:r>
              <a:rPr lang="ko-KR" altLang="en-US" sz="1200" b="1" dirty="0" smtClean="0">
                <a:solidFill>
                  <a:srgbClr val="A8815A"/>
                </a:solidFill>
                <a:latin typeface="나눔명조 ExtraBold" pitchFamily="18" charset="-127"/>
                <a:ea typeface="나눔명조 ExtraBold" pitchFamily="18" charset="-127"/>
              </a:rPr>
              <a:t>자료</a:t>
            </a:r>
            <a:r>
              <a:rPr lang="en-US" altLang="ko-KR" sz="1200" b="1" dirty="0" smtClean="0">
                <a:solidFill>
                  <a:srgbClr val="A8815A"/>
                </a:solidFill>
                <a:latin typeface="나눔명조 ExtraBold" pitchFamily="18" charset="-127"/>
                <a:ea typeface="나눔명조 ExtraBold" pitchFamily="18" charset="-127"/>
              </a:rPr>
              <a:t>: Media Matters</a:t>
            </a:r>
          </a:p>
        </p:txBody>
      </p:sp>
      <p:pic>
        <p:nvPicPr>
          <p:cNvPr id="16" name="Picture 2" descr="C:\Users\User\Desktop\코리아네트웍스 로고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6629049"/>
            <a:ext cx="864096" cy="184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7313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직사각형 13"/>
          <p:cNvSpPr/>
          <p:nvPr/>
        </p:nvSpPr>
        <p:spPr>
          <a:xfrm>
            <a:off x="0" y="764704"/>
            <a:ext cx="9144000" cy="6093296"/>
          </a:xfrm>
          <a:prstGeom prst="rect">
            <a:avLst/>
          </a:prstGeom>
          <a:solidFill>
            <a:srgbClr val="CED5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-36512" y="-27384"/>
            <a:ext cx="10081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000" b="1" dirty="0" smtClean="0">
                <a:solidFill>
                  <a:srgbClr val="A8815A"/>
                </a:solidFill>
                <a:latin typeface="HY헤드라인M" pitchFamily="18" charset="-127"/>
                <a:ea typeface="HY헤드라인M" pitchFamily="18" charset="-127"/>
              </a:rPr>
              <a:t>02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79512" y="1268760"/>
            <a:ext cx="8728791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ko-KR" sz="2000" b="1" dirty="0" smtClean="0">
                <a:solidFill>
                  <a:srgbClr val="A8815A"/>
                </a:solidFill>
                <a:latin typeface="+mn-ea"/>
              </a:rPr>
              <a:t>2016</a:t>
            </a:r>
            <a:r>
              <a:rPr lang="ko-KR" altLang="en-US" sz="2000" b="1" dirty="0" smtClean="0">
                <a:solidFill>
                  <a:srgbClr val="A8815A"/>
                </a:solidFill>
                <a:latin typeface="+mn-ea"/>
              </a:rPr>
              <a:t>년 다양한 매체를 동시에 집행했던 </a:t>
            </a:r>
            <a:r>
              <a:rPr lang="en-US" altLang="ko-KR" sz="2000" b="1" dirty="0" smtClean="0">
                <a:solidFill>
                  <a:srgbClr val="A8815A"/>
                </a:solidFill>
                <a:latin typeface="+mn-ea"/>
              </a:rPr>
              <a:t>K</a:t>
            </a:r>
            <a:r>
              <a:rPr lang="ko-KR" altLang="en-US" sz="2000" b="1" dirty="0" smtClean="0">
                <a:solidFill>
                  <a:srgbClr val="A8815A"/>
                </a:solidFill>
                <a:latin typeface="+mn-ea"/>
              </a:rPr>
              <a:t>사의 사례를 분석해본 결과</a:t>
            </a:r>
            <a:r>
              <a:rPr lang="en-US" altLang="ko-KR" sz="2000" b="1" dirty="0" smtClean="0">
                <a:solidFill>
                  <a:srgbClr val="A8815A"/>
                </a:solidFill>
                <a:latin typeface="+mn-ea"/>
              </a:rPr>
              <a:t>,</a:t>
            </a:r>
          </a:p>
          <a:p>
            <a:r>
              <a:rPr lang="en-US" altLang="ko-KR" sz="2000" b="1" dirty="0" smtClean="0">
                <a:solidFill>
                  <a:srgbClr val="A8815A"/>
                </a:solidFill>
                <a:latin typeface="+mn-ea"/>
              </a:rPr>
              <a:t>TVC </a:t>
            </a:r>
            <a:r>
              <a:rPr lang="ko-KR" altLang="en-US" sz="2000" b="1" dirty="0" smtClean="0">
                <a:solidFill>
                  <a:srgbClr val="A8815A"/>
                </a:solidFill>
                <a:latin typeface="+mn-ea"/>
              </a:rPr>
              <a:t>캠페인 이후 지속적인 노출을 위한 </a:t>
            </a:r>
            <a:r>
              <a:rPr lang="en-US" altLang="ko-KR" sz="2000" b="1" dirty="0" smtClean="0">
                <a:solidFill>
                  <a:srgbClr val="A8815A"/>
                </a:solidFill>
                <a:latin typeface="+mn-ea"/>
              </a:rPr>
              <a:t>Message Remind Media</a:t>
            </a:r>
            <a:r>
              <a:rPr lang="ko-KR" altLang="en-US" sz="2000" b="1" dirty="0" smtClean="0">
                <a:solidFill>
                  <a:srgbClr val="A8815A"/>
                </a:solidFill>
                <a:latin typeface="+mn-ea"/>
              </a:rPr>
              <a:t>로는</a:t>
            </a:r>
            <a:endParaRPr lang="en-US" altLang="ko-KR" sz="2000" b="1" dirty="0" smtClean="0">
              <a:solidFill>
                <a:srgbClr val="A8815A"/>
              </a:solidFill>
              <a:latin typeface="+mn-ea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899592" y="51520"/>
            <a:ext cx="720080" cy="646331"/>
          </a:xfrm>
          <a:prstGeom prst="rect">
            <a:avLst/>
          </a:prstGeom>
          <a:solidFill>
            <a:srgbClr val="A8815A"/>
          </a:solidFill>
          <a:ln>
            <a:solidFill>
              <a:srgbClr val="A8815A"/>
            </a:solidFill>
          </a:ln>
        </p:spPr>
        <p:txBody>
          <a:bodyPr wrap="square" rtlCol="0" anchor="ctr">
            <a:spAutoFit/>
          </a:bodyPr>
          <a:lstStyle/>
          <a:p>
            <a:pPr algn="dist"/>
            <a:r>
              <a:rPr lang="ko-KR" altLang="en-US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사업소</a:t>
            </a:r>
            <a:r>
              <a:rPr lang="ko-KR" altLang="en-US" dirty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개</a:t>
            </a:r>
            <a:endParaRPr lang="ko-KR" altLang="en-US" dirty="0" smtClean="0">
              <a:solidFill>
                <a:schemeClr val="bg1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107504" y="755993"/>
            <a:ext cx="61092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3200" b="1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옥외광고가 가장 효과적</a:t>
            </a:r>
            <a:endParaRPr lang="en-US" altLang="ko-KR" sz="3200" b="1" dirty="0">
              <a:solidFill>
                <a:schemeClr val="bg1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-36512" y="6516052"/>
            <a:ext cx="792088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200" b="1" dirty="0" smtClean="0">
                <a:solidFill>
                  <a:srgbClr val="A8815A"/>
                </a:solidFill>
                <a:latin typeface="나눔명조 ExtraBold" pitchFamily="18" charset="-127"/>
                <a:ea typeface="나눔명조 ExtraBold" pitchFamily="18" charset="-127"/>
              </a:rPr>
              <a:t>* </a:t>
            </a:r>
            <a:r>
              <a:rPr lang="ko-KR" altLang="en-US" sz="1200" b="1" dirty="0" smtClean="0">
                <a:solidFill>
                  <a:srgbClr val="A8815A"/>
                </a:solidFill>
                <a:latin typeface="나눔명조 ExtraBold" pitchFamily="18" charset="-127"/>
                <a:ea typeface="나눔명조 ExtraBold" pitchFamily="18" charset="-127"/>
              </a:rPr>
              <a:t>하루 동안 개인에게 노출되는 광고 약</a:t>
            </a:r>
            <a:r>
              <a:rPr lang="en-US" altLang="ko-KR" sz="1200" b="1" dirty="0" smtClean="0">
                <a:solidFill>
                  <a:srgbClr val="A8815A"/>
                </a:solidFill>
                <a:latin typeface="나눔명조 ExtraBold" pitchFamily="18" charset="-127"/>
                <a:ea typeface="나눔명조 ExtraBold" pitchFamily="18" charset="-127"/>
              </a:rPr>
              <a:t>600</a:t>
            </a:r>
            <a:r>
              <a:rPr lang="ko-KR" altLang="en-US" sz="1200" b="1" dirty="0" smtClean="0">
                <a:solidFill>
                  <a:srgbClr val="A8815A"/>
                </a:solidFill>
                <a:latin typeface="나눔명조 ExtraBold" pitchFamily="18" charset="-127"/>
                <a:ea typeface="나눔명조 ExtraBold" pitchFamily="18" charset="-127"/>
              </a:rPr>
              <a:t>개 </a:t>
            </a:r>
            <a:r>
              <a:rPr lang="en-US" altLang="ko-KR" sz="1200" b="1" dirty="0" smtClean="0">
                <a:solidFill>
                  <a:srgbClr val="A8815A"/>
                </a:solidFill>
                <a:latin typeface="나눔명조 ExtraBold" pitchFamily="18" charset="-127"/>
                <a:ea typeface="나눔명조 ExtraBold" pitchFamily="18" charset="-127"/>
              </a:rPr>
              <a:t>/ </a:t>
            </a:r>
            <a:r>
              <a:rPr lang="ko-KR" altLang="en-US" sz="1200" b="1" dirty="0" smtClean="0">
                <a:solidFill>
                  <a:srgbClr val="A8815A"/>
                </a:solidFill>
                <a:latin typeface="나눔명조 ExtraBold" pitchFamily="18" charset="-127"/>
                <a:ea typeface="나눔명조 ExtraBold" pitchFamily="18" charset="-127"/>
              </a:rPr>
              <a:t>자료</a:t>
            </a:r>
            <a:r>
              <a:rPr lang="en-US" altLang="ko-KR" sz="1200" b="1" dirty="0" smtClean="0">
                <a:solidFill>
                  <a:srgbClr val="A8815A"/>
                </a:solidFill>
                <a:latin typeface="나눔명조 ExtraBold" pitchFamily="18" charset="-127"/>
                <a:ea typeface="나눔명조 ExtraBold" pitchFamily="18" charset="-127"/>
              </a:rPr>
              <a:t>: Media Matters</a:t>
            </a:r>
          </a:p>
        </p:txBody>
      </p:sp>
      <p:pic>
        <p:nvPicPr>
          <p:cNvPr id="11" name="Picture 2" descr="C:\Users\PC\Documents\업무\AD Propose\최종 작업\ADPROPOSE_IMG\ADPROPOSE SMAP_IMG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55" t="28000" r="17927" b="23850"/>
          <a:stretch/>
        </p:blipFill>
        <p:spPr bwMode="auto">
          <a:xfrm>
            <a:off x="0" y="1976646"/>
            <a:ext cx="9144000" cy="4554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Users\User\Desktop\코리아네트웍스 로고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6629049"/>
            <a:ext cx="864096" cy="184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6967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직사각형 13"/>
          <p:cNvSpPr/>
          <p:nvPr/>
        </p:nvSpPr>
        <p:spPr>
          <a:xfrm>
            <a:off x="0" y="764704"/>
            <a:ext cx="9144000" cy="6093296"/>
          </a:xfrm>
          <a:prstGeom prst="rect">
            <a:avLst/>
          </a:prstGeom>
          <a:solidFill>
            <a:srgbClr val="CED5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-36512" y="-27384"/>
            <a:ext cx="10081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000" b="1" dirty="0" smtClean="0">
                <a:solidFill>
                  <a:srgbClr val="A8815A"/>
                </a:solidFill>
                <a:latin typeface="HY헤드라인M" pitchFamily="18" charset="-127"/>
                <a:ea typeface="HY헤드라인M" pitchFamily="18" charset="-127"/>
              </a:rPr>
              <a:t>02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18944" y="1268760"/>
            <a:ext cx="8917552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ko-KR" altLang="en-US" sz="2000" b="1" dirty="0" smtClean="0">
                <a:solidFill>
                  <a:srgbClr val="A8815A"/>
                </a:solidFill>
                <a:latin typeface="+mn-ea"/>
              </a:rPr>
              <a:t>디지털 신기술을 응용</a:t>
            </a:r>
            <a:r>
              <a:rPr lang="en-US" altLang="ko-KR" sz="2000" b="1" dirty="0" smtClean="0">
                <a:solidFill>
                  <a:srgbClr val="A8815A"/>
                </a:solidFill>
                <a:latin typeface="+mn-ea"/>
              </a:rPr>
              <a:t>, </a:t>
            </a:r>
            <a:r>
              <a:rPr lang="ko-KR" altLang="en-US" sz="2000" b="1" dirty="0" smtClean="0">
                <a:solidFill>
                  <a:srgbClr val="A8815A"/>
                </a:solidFill>
                <a:latin typeface="+mn-ea"/>
              </a:rPr>
              <a:t>기존 매체의 창의적 활용</a:t>
            </a:r>
            <a:r>
              <a:rPr lang="en-US" altLang="ko-KR" sz="2000" b="1" dirty="0" smtClean="0">
                <a:solidFill>
                  <a:srgbClr val="A8815A"/>
                </a:solidFill>
                <a:latin typeface="+mn-ea"/>
              </a:rPr>
              <a:t>, </a:t>
            </a:r>
            <a:r>
              <a:rPr lang="ko-KR" altLang="en-US" sz="2000" b="1" dirty="0" smtClean="0">
                <a:solidFill>
                  <a:srgbClr val="A8815A"/>
                </a:solidFill>
                <a:latin typeface="+mn-ea"/>
              </a:rPr>
              <a:t>다른 매체화의  결합 등으로</a:t>
            </a:r>
            <a:r>
              <a:rPr lang="en-US" altLang="ko-KR" sz="2000" b="1" dirty="0" smtClean="0">
                <a:solidFill>
                  <a:srgbClr val="A8815A"/>
                </a:solidFill>
                <a:latin typeface="+mn-ea"/>
              </a:rPr>
              <a:t> </a:t>
            </a:r>
            <a:r>
              <a:rPr lang="ko-KR" altLang="en-US" sz="2000" b="1" dirty="0" smtClean="0">
                <a:solidFill>
                  <a:srgbClr val="A8815A"/>
                </a:solidFill>
                <a:latin typeface="+mn-ea"/>
              </a:rPr>
              <a:t>캠페인 이슈화 및 </a:t>
            </a:r>
            <a:r>
              <a:rPr lang="en-US" altLang="ko-KR" sz="2000" b="1" dirty="0" smtClean="0">
                <a:solidFill>
                  <a:srgbClr val="A8815A"/>
                </a:solidFill>
                <a:latin typeface="+mn-ea"/>
              </a:rPr>
              <a:t>Viral </a:t>
            </a:r>
            <a:r>
              <a:rPr lang="ko-KR" altLang="en-US" sz="2000" b="1" dirty="0" smtClean="0">
                <a:solidFill>
                  <a:srgbClr val="A8815A"/>
                </a:solidFill>
                <a:latin typeface="+mn-ea"/>
              </a:rPr>
              <a:t>효과를 높이는데 활용되고 있는 옥외광고</a:t>
            </a:r>
            <a:endParaRPr lang="en-US" altLang="ko-KR" sz="2000" b="1" dirty="0" smtClean="0">
              <a:solidFill>
                <a:srgbClr val="A8815A"/>
              </a:solidFill>
              <a:latin typeface="+mn-ea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899592" y="51520"/>
            <a:ext cx="720080" cy="646331"/>
          </a:xfrm>
          <a:prstGeom prst="rect">
            <a:avLst/>
          </a:prstGeom>
          <a:solidFill>
            <a:srgbClr val="A8815A"/>
          </a:solidFill>
          <a:ln>
            <a:solidFill>
              <a:srgbClr val="A8815A"/>
            </a:solidFill>
          </a:ln>
        </p:spPr>
        <p:txBody>
          <a:bodyPr wrap="square" rtlCol="0" anchor="ctr">
            <a:spAutoFit/>
          </a:bodyPr>
          <a:lstStyle/>
          <a:p>
            <a:pPr algn="dist"/>
            <a:r>
              <a:rPr lang="ko-KR" altLang="en-US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사업소</a:t>
            </a:r>
            <a:r>
              <a:rPr lang="ko-KR" altLang="en-US" dirty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개</a:t>
            </a:r>
            <a:endParaRPr lang="ko-KR" altLang="en-US" dirty="0" smtClean="0">
              <a:solidFill>
                <a:schemeClr val="bg1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107504" y="683985"/>
            <a:ext cx="61092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3200" b="1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OOH New Trend</a:t>
            </a:r>
            <a:endParaRPr lang="en-US" altLang="ko-KR" sz="3200" b="1" dirty="0">
              <a:solidFill>
                <a:schemeClr val="bg1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-36512" y="6516052"/>
            <a:ext cx="792088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200" b="1" dirty="0" smtClean="0">
                <a:solidFill>
                  <a:srgbClr val="A8815A"/>
                </a:solidFill>
                <a:latin typeface="나눔명조 ExtraBold" pitchFamily="18" charset="-127"/>
                <a:ea typeface="나눔명조 ExtraBold" pitchFamily="18" charset="-127"/>
              </a:rPr>
              <a:t>* </a:t>
            </a:r>
            <a:r>
              <a:rPr lang="ko-KR" altLang="en-US" sz="1200" b="1" dirty="0" smtClean="0">
                <a:solidFill>
                  <a:srgbClr val="A8815A"/>
                </a:solidFill>
                <a:latin typeface="나눔명조 ExtraBold" pitchFamily="18" charset="-127"/>
                <a:ea typeface="나눔명조 ExtraBold" pitchFamily="18" charset="-127"/>
              </a:rPr>
              <a:t>하루 동안 개인에게 노출되는 광고 약</a:t>
            </a:r>
            <a:r>
              <a:rPr lang="en-US" altLang="ko-KR" sz="1200" b="1" dirty="0" smtClean="0">
                <a:solidFill>
                  <a:srgbClr val="A8815A"/>
                </a:solidFill>
                <a:latin typeface="나눔명조 ExtraBold" pitchFamily="18" charset="-127"/>
                <a:ea typeface="나눔명조 ExtraBold" pitchFamily="18" charset="-127"/>
              </a:rPr>
              <a:t>600</a:t>
            </a:r>
            <a:r>
              <a:rPr lang="ko-KR" altLang="en-US" sz="1200" b="1" dirty="0" smtClean="0">
                <a:solidFill>
                  <a:srgbClr val="A8815A"/>
                </a:solidFill>
                <a:latin typeface="나눔명조 ExtraBold" pitchFamily="18" charset="-127"/>
                <a:ea typeface="나눔명조 ExtraBold" pitchFamily="18" charset="-127"/>
              </a:rPr>
              <a:t>개 </a:t>
            </a:r>
            <a:r>
              <a:rPr lang="en-US" altLang="ko-KR" sz="1200" b="1" dirty="0" smtClean="0">
                <a:solidFill>
                  <a:srgbClr val="A8815A"/>
                </a:solidFill>
                <a:latin typeface="나눔명조 ExtraBold" pitchFamily="18" charset="-127"/>
                <a:ea typeface="나눔명조 ExtraBold" pitchFamily="18" charset="-127"/>
              </a:rPr>
              <a:t>/ </a:t>
            </a:r>
            <a:r>
              <a:rPr lang="ko-KR" altLang="en-US" sz="1200" b="1" dirty="0" smtClean="0">
                <a:solidFill>
                  <a:srgbClr val="A8815A"/>
                </a:solidFill>
                <a:latin typeface="나눔명조 ExtraBold" pitchFamily="18" charset="-127"/>
                <a:ea typeface="나눔명조 ExtraBold" pitchFamily="18" charset="-127"/>
              </a:rPr>
              <a:t>자료</a:t>
            </a:r>
            <a:r>
              <a:rPr lang="en-US" altLang="ko-KR" sz="1200" b="1" dirty="0" smtClean="0">
                <a:solidFill>
                  <a:srgbClr val="A8815A"/>
                </a:solidFill>
                <a:latin typeface="나눔명조 ExtraBold" pitchFamily="18" charset="-127"/>
                <a:ea typeface="나눔명조 ExtraBold" pitchFamily="18" charset="-127"/>
              </a:rPr>
              <a:t>: Media Matters</a:t>
            </a:r>
          </a:p>
        </p:txBody>
      </p:sp>
      <p:pic>
        <p:nvPicPr>
          <p:cNvPr id="1026" name="Picture 2" descr="C:\Users\User\Desktop\그림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976646"/>
            <a:ext cx="9144000" cy="4550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:\Users\User\Desktop\코리아네트웍스 로고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6629049"/>
            <a:ext cx="864096" cy="184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14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787</TotalTime>
  <Words>952</Words>
  <Application>Microsoft Office PowerPoint</Application>
  <PresentationFormat>화면 슬라이드 쇼(4:3)</PresentationFormat>
  <Paragraphs>206</Paragraphs>
  <Slides>28</Slides>
  <Notes>3</Notes>
  <HiddenSlides>0</HiddenSlides>
  <MMClips>0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28</vt:i4>
      </vt:variant>
    </vt:vector>
  </HeadingPairs>
  <TitlesOfParts>
    <vt:vector size="29" baseType="lpstr"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0</dc:title>
  <dc:creator>NSM</dc:creator>
  <cp:lastModifiedBy>User</cp:lastModifiedBy>
  <cp:revision>94</cp:revision>
  <cp:lastPrinted>2017-03-22T04:34:26Z</cp:lastPrinted>
  <dcterms:created xsi:type="dcterms:W3CDTF">2014-04-11T08:18:22Z</dcterms:created>
  <dcterms:modified xsi:type="dcterms:W3CDTF">2017-03-23T01:49:17Z</dcterms:modified>
</cp:coreProperties>
</file>