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1"/>
  </p:notesMasterIdLst>
  <p:sldIdLst>
    <p:sldId id="256" r:id="rId2"/>
    <p:sldId id="262" r:id="rId3"/>
    <p:sldId id="305" r:id="rId4"/>
    <p:sldId id="307" r:id="rId5"/>
    <p:sldId id="257" r:id="rId6"/>
    <p:sldId id="308" r:id="rId7"/>
    <p:sldId id="260" r:id="rId8"/>
    <p:sldId id="263" r:id="rId9"/>
    <p:sldId id="280" r:id="rId10"/>
    <p:sldId id="314" r:id="rId11"/>
    <p:sldId id="332" r:id="rId12"/>
    <p:sldId id="278" r:id="rId13"/>
    <p:sldId id="325" r:id="rId14"/>
    <p:sldId id="277" r:id="rId15"/>
    <p:sldId id="274" r:id="rId16"/>
    <p:sldId id="318" r:id="rId17"/>
    <p:sldId id="316" r:id="rId18"/>
    <p:sldId id="268" r:id="rId19"/>
    <p:sldId id="290" r:id="rId20"/>
    <p:sldId id="291" r:id="rId21"/>
    <p:sldId id="269" r:id="rId22"/>
    <p:sldId id="311" r:id="rId23"/>
    <p:sldId id="326" r:id="rId24"/>
    <p:sldId id="279" r:id="rId25"/>
    <p:sldId id="281" r:id="rId26"/>
    <p:sldId id="282" r:id="rId27"/>
    <p:sldId id="309" r:id="rId28"/>
    <p:sldId id="310" r:id="rId29"/>
    <p:sldId id="312" r:id="rId30"/>
    <p:sldId id="315" r:id="rId31"/>
    <p:sldId id="313" r:id="rId32"/>
    <p:sldId id="317" r:id="rId33"/>
    <p:sldId id="322" r:id="rId34"/>
    <p:sldId id="327" r:id="rId35"/>
    <p:sldId id="328" r:id="rId36"/>
    <p:sldId id="331" r:id="rId37"/>
    <p:sldId id="330" r:id="rId38"/>
    <p:sldId id="329" r:id="rId39"/>
    <p:sldId id="289" r:id="rId40"/>
  </p:sldIdLst>
  <p:sldSz cx="9144000" cy="6858000" type="screen4x3"/>
  <p:notesSz cx="7285038" cy="1041876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00"/>
    <a:srgbClr val="B2B2B2"/>
    <a:srgbClr val="5F5F5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3116" autoAdjust="0"/>
  </p:normalViewPr>
  <p:slideViewPr>
    <p:cSldViewPr>
      <p:cViewPr varScale="1">
        <p:scale>
          <a:sx n="67" d="100"/>
          <a:sy n="67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56851" cy="520938"/>
          </a:xfrm>
          <a:prstGeom prst="rect">
            <a:avLst/>
          </a:prstGeom>
        </p:spPr>
        <p:txBody>
          <a:bodyPr vert="horz" lIns="101146" tIns="50572" rIns="101146" bIns="50572" rtlCol="0"/>
          <a:lstStyle>
            <a:lvl1pPr algn="l">
              <a:defRPr sz="14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126502" y="0"/>
            <a:ext cx="3156851" cy="520938"/>
          </a:xfrm>
          <a:prstGeom prst="rect">
            <a:avLst/>
          </a:prstGeom>
        </p:spPr>
        <p:txBody>
          <a:bodyPr vert="horz" lIns="101146" tIns="50572" rIns="101146" bIns="50572" rtlCol="0"/>
          <a:lstStyle>
            <a:lvl1pPr algn="r">
              <a:defRPr sz="1400"/>
            </a:lvl1pPr>
          </a:lstStyle>
          <a:p>
            <a:fld id="{F785EBEF-E317-44C1-BB04-A3D17921479D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38225" y="781050"/>
            <a:ext cx="5208588" cy="39068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146" tIns="50572" rIns="101146" bIns="5057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28505" y="4948911"/>
            <a:ext cx="5828030" cy="4688445"/>
          </a:xfrm>
          <a:prstGeom prst="rect">
            <a:avLst/>
          </a:prstGeom>
        </p:spPr>
        <p:txBody>
          <a:bodyPr vert="horz" lIns="101146" tIns="50572" rIns="101146" bIns="50572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896016"/>
            <a:ext cx="3156851" cy="520938"/>
          </a:xfrm>
          <a:prstGeom prst="rect">
            <a:avLst/>
          </a:prstGeom>
        </p:spPr>
        <p:txBody>
          <a:bodyPr vert="horz" lIns="101146" tIns="50572" rIns="101146" bIns="50572" rtlCol="0" anchor="b"/>
          <a:lstStyle>
            <a:lvl1pPr algn="l">
              <a:defRPr sz="14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126502" y="9896016"/>
            <a:ext cx="3156851" cy="520938"/>
          </a:xfrm>
          <a:prstGeom prst="rect">
            <a:avLst/>
          </a:prstGeom>
        </p:spPr>
        <p:txBody>
          <a:bodyPr vert="horz" lIns="101146" tIns="50572" rIns="101146" bIns="50572" rtlCol="0" anchor="b"/>
          <a:lstStyle>
            <a:lvl1pPr algn="r">
              <a:defRPr sz="1400"/>
            </a:lvl1pPr>
          </a:lstStyle>
          <a:p>
            <a:fld id="{B727BDD9-3A4B-4471-8295-CCE3F80ECFC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11073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7BDD9-3A4B-4471-8295-CCE3F80ECFCE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054671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7BDD9-3A4B-4471-8295-CCE3F80ECFCE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7BDD9-3A4B-4471-8295-CCE3F80ECFCE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B10-1699-43AF-AB16-066E2E91466F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8D7B-DB19-4408-AC3B-2CBFF356E24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B10-1699-43AF-AB16-066E2E91466F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8D7B-DB19-4408-AC3B-2CBFF356E2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B10-1699-43AF-AB16-066E2E91466F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8D7B-DB19-4408-AC3B-2CBFF356E2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B10-1699-43AF-AB16-066E2E91466F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8D7B-DB19-4408-AC3B-2CBFF356E2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B10-1699-43AF-AB16-066E2E91466F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8D7B-DB19-4408-AC3B-2CBFF356E24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B10-1699-43AF-AB16-066E2E91466F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8D7B-DB19-4408-AC3B-2CBFF356E2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B10-1699-43AF-AB16-066E2E91466F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8D7B-DB19-4408-AC3B-2CBFF356E24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B10-1699-43AF-AB16-066E2E91466F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8D7B-DB19-4408-AC3B-2CBFF356E2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B10-1699-43AF-AB16-066E2E91466F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8D7B-DB19-4408-AC3B-2CBFF356E2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B10-1699-43AF-AB16-066E2E91466F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8D7B-DB19-4408-AC3B-2CBFF356E24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B10-1699-43AF-AB16-066E2E91466F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8D7B-DB19-4408-AC3B-2CBFF356E2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D22BB10-1699-43AF-AB16-066E2E91466F}" type="datetimeFigureOut">
              <a:rPr lang="ko-KR" altLang="en-US" smtClean="0"/>
              <a:pPr/>
              <a:t>2017-03-26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F618D7B-DB19-4408-AC3B-2CBFF356E2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1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haramdesign@hanmail.net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7164288" y="6237312"/>
            <a:ext cx="1979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0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20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20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641270"/>
            <a:ext cx="1930921" cy="1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07505" y="2649106"/>
            <a:ext cx="8915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0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공 사 지 명 원</a:t>
            </a:r>
            <a:endParaRPr lang="ko-KR" altLang="en-US" sz="40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>
            <a:off x="-9080" y="3402712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366192" y="2879980"/>
            <a:ext cx="533400" cy="533400"/>
          </a:xfrm>
          <a:prstGeom prst="rect">
            <a:avLst/>
          </a:prstGeom>
          <a:solidFill>
            <a:srgbClr val="E874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5768" y="3413380"/>
            <a:ext cx="533400" cy="53340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3498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47106" name="Picture 2" descr="http://postfiles15.naver.net/MjAxNjEyMDVfMjA4/MDAxNDgwOTQyNzQzMzYw.lLq7HuOmoxDpQyTlo9tHB7S1E8C1DGZ71sZRp_mWPW8g.Rb8znIxYJvJ2QPIDU5j3Re79QkjZGqBQfAKVXJwHegcg.JPEG.haramdesign2016/20151119_172915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4824536" cy="2160240"/>
          </a:xfrm>
          <a:prstGeom prst="rect">
            <a:avLst/>
          </a:prstGeom>
          <a:noFill/>
        </p:spPr>
      </p:pic>
      <p:pic>
        <p:nvPicPr>
          <p:cNvPr id="47108" name="Picture 4" descr="http://postfiles13.naver.net/MjAxNjEyMDVfNzIg/MDAxNDgwOTQyNzQ0Mjkx.kzAoekUexCe41d8maCy0QEshPFOH-x_JsFRgJVF8awMg.y2WenFQ05CeIZuSIuyhaVTQS14uWqdNdiDnZ_BsunVIg.JPEG.haramdesign2016/20151119_172944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21088"/>
            <a:ext cx="3973257" cy="2088232"/>
          </a:xfrm>
          <a:prstGeom prst="rect">
            <a:avLst/>
          </a:prstGeom>
          <a:noFill/>
        </p:spPr>
      </p:pic>
      <p:pic>
        <p:nvPicPr>
          <p:cNvPr id="47110" name="Picture 6" descr="http://postfiles7.naver.net/MjAxNjEyMDVfMTkg/MDAxNDgwOTQyNzQ0NjI5.kGrOLpsf2kG8g_Jsc2fXeMCVYRp6vm0Qlw40KYgLAxYg.L52CfQ5tfKIriWmqh9x_nHmTzogRROdUGvhJ8MOnrmEg.JPEG.haramdesign2016/20151119_173008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221088"/>
            <a:ext cx="3456384" cy="2088232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6372200" y="3573016"/>
            <a:ext cx="1080120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서가앤쿡</a:t>
            </a:r>
            <a:endParaRPr lang="en-US" altLang="ko-KR" sz="1200" b="1" dirty="0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STAURANT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레스토랑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1403648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3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732240" y="3429000"/>
            <a:ext cx="1376890" cy="57606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중동커피숍 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3D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STAURANT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레스토랑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1403648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http://postfiles11.naver.net/MjAxNjEyMDVfMTk0/MDAxNDgwOTM2MjI0MDc5.9n6-Vh-lrHxSpId5RjI9aDTQ3ymlEw9jyuNRTHYQx3Ag.P6enBxOnFXPZJPJ40wHYBfwtepgngjhD7bESbZ7Kg2og.JPEG.haramdesign2016/%EC%BB%A4%ED%94%BC1.jpg?type=w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00" y="2060848"/>
            <a:ext cx="5238750" cy="3448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97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3314" name="Picture 2" descr="http://postfiles15.naver.net/MjAxNjEyMDZfMjg1/MDAxNDgxMDA1NTYyODE1.jNBsGrhqY5dQihm51JiwUxhnRMJn01ZS5SInoKr6jbUg.2rPZmwjbhY8IWzRABbMEpQMFYm4Cm82ulQL6_5eKRVMg.JPEG.haramdesign2016/%EC%8A%AC%EB%9D%BC%EC%9D%B4%EB%93%9C51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85359"/>
            <a:ext cx="2592287" cy="20162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10" descr="http://postfiles16.naver.net/MjAxNjEyMDZfMjI5/MDAxNDgxMDA1MTg3OTEx.8mn7SO7IlG58tfGTY1FRnnpGNVAyCzLmVxrbWNENpEsg.WxPTkJWwqJDN5fyFTVeiXWWXY2vBEpdtX3ZsoyIaVbwg.JPEG.haramdesign2016/%EC%8A%AC%EB%9D%BC%EC%9D%B4%EB%93%9C24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05639"/>
            <a:ext cx="2592288" cy="21036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316" name="Picture 4" descr="http://postfiles1.naver.net/MjAxNjEyMDZfMTY3/MDAxNDgxMDA1NTYzMTUz.ycLoMDvfr2_rr78YOglDBsXXZb78JjxCCI-8tfTWX2Yg.fxXHJfKut4nT9_dnh8sepiBH5mnDiNOg9AWy8TDizLog.JPEG.haramdesign2016/%EC%8A%AC%EB%9D%BC%EC%9D%B4%EB%93%9C52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685359"/>
            <a:ext cx="2952328" cy="20162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8" descr="http://postfiles3.naver.net/MjAxNjEyMDZfMTM1/MDAxNDgxMDA1MTg3MTMz.f_Tc0j1LHG0y9Y15xrYu5PxjgKOyQLsnHM6w1yue_K0g.ZFogBdGg9YyH1-8z4hwG13UQarRirIB60Fl2nKRSRG4g.JPEG.haramdesign2016/%EC%8A%AC%EB%9D%BC%EC%9D%B4%EB%93%9C21.JPG?type=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205639"/>
            <a:ext cx="2935582" cy="2088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318" name="Picture 6" descr="http://postfiles10.naver.net/MjAxNjEyMDZfNjIg/MDAxNDgxMDA1NTYzMzUx.C91nIC3nFcAZQi0KQRqFsMtJ8UwvsN4UZBEydUexUpgg.3G-vOBPCFqi5jPV8QLnENgYZGuYpft4teMvE8BfrrDYg.JPEG.haramdesign2016/%EC%8A%AC%EB%9D%BC%EC%9D%B4%EB%93%9C53.JPG?type=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685359"/>
            <a:ext cx="2736304" cy="20162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6" descr="http://postfiles15.naver.net/MjAxNjEyMDZfMjcz/MDAxNDgxMDA1MTg2MDgx.zs_YHNRPm9bmTIzUhyVMI2p8z08pzalOHORDsv__FiUg.qDqjw6HF1Ww8CxJ0JQg1gTTgc835m5-MmAzjwo30RXgg.JPEG.haramdesign2016/%EC%8A%AC%EB%9D%BC%EC%9D%B4%EB%93%9C16.JPG?type=w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205639"/>
            <a:ext cx="2736304" cy="2088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직사각형 15"/>
          <p:cNvSpPr/>
          <p:nvPr/>
        </p:nvSpPr>
        <p:spPr>
          <a:xfrm>
            <a:off x="1403648" y="3773591"/>
            <a:ext cx="6120680" cy="36004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수성동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롯데캐슬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 -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휘트니스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작은도서관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맘키즈카페</a:t>
            </a:r>
            <a:endParaRPr lang="en-US" altLang="ko-KR" sz="1200" b="1" dirty="0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VERNMENT ISSUE BUILDINGS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관급시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설</a:t>
            </a:r>
          </a:p>
        </p:txBody>
      </p:sp>
      <p:cxnSp>
        <p:nvCxnSpPr>
          <p:cNvPr id="14" name="직선 연결선 13"/>
          <p:cNvCxnSpPr/>
          <p:nvPr/>
        </p:nvCxnSpPr>
        <p:spPr>
          <a:xfrm>
            <a:off x="1403648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1957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3888432" cy="213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2267744" y="6381328"/>
            <a:ext cx="4464496" cy="40466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수성동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롯데캐슬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키즈클럽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실버클럽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로비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그외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다수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0" name="Picture 2" descr="http://postfiles5.naver.net/MjAxNjEyMDZfNTgg/MDAxNDgxMDA1MTg0NzIx.7TjChbj0LBqhN44iFLpBa_GwNVS5jD6amtM6aDk0U_kg.vRgdas33gKdCOatgfDzVIQd2I2FceEQcWmwG0C1Kmcog.JPEG.haramdesign2016/%EC%8A%AC%EB%9D%BC%EC%9D%B4%EB%93%9C8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3384376" cy="1728192"/>
          </a:xfrm>
          <a:prstGeom prst="rect">
            <a:avLst/>
          </a:prstGeom>
          <a:noFill/>
        </p:spPr>
      </p:pic>
      <p:pic>
        <p:nvPicPr>
          <p:cNvPr id="56322" name="Picture 2" descr="http://postfiles11.naver.net/MjAxNjEyMDZfMjkz/MDAxNDgxMDA1NTYzNzEw.AgEjsF9GiTHm5RPi84B4a_SObvKoN12Td8-uOhx8oZkg.H9J_TcB7boi0QTlwRD1yevWM6BmR_tq-tBg_RUXAes0g.JPEG.haramdesign2016/%EC%8A%AC%EB%9D%BC%EC%9D%B4%EB%93%9C55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861048"/>
            <a:ext cx="2448271" cy="2448272"/>
          </a:xfrm>
          <a:prstGeom prst="rect">
            <a:avLst/>
          </a:prstGeom>
          <a:noFill/>
        </p:spPr>
      </p:pic>
      <p:pic>
        <p:nvPicPr>
          <p:cNvPr id="56324" name="Picture 4" descr="http://postfiles14.naver.net/MjAxNjEyMDZfMjkg/MDAxNDgxMDA1NTYzNTEy.A9a3vB5kjpmR_c6WQNNIyPKDDW-YaZP5xJ-ltdA19xMg.y-S_2M4TXyXoGzLVhLGUOyOeMppzNVf9Bu3ZzQwp6CYg.JPEG.haramdesign2016/%EC%8A%AC%EB%9D%BC%EC%9D%B4%EB%93%9C54.JPG?type=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861048"/>
            <a:ext cx="2979942" cy="2448272"/>
          </a:xfrm>
          <a:prstGeom prst="rect">
            <a:avLst/>
          </a:prstGeom>
          <a:noFill/>
        </p:spPr>
      </p:pic>
      <p:pic>
        <p:nvPicPr>
          <p:cNvPr id="56326" name="Picture 6" descr="http://postfiles8.naver.net/MjAxNjEyMDZfMjgy/MDAxNDgxMDA1NTYyNTQz.klOijEs4wA7T2Ce-Vw4O-Df4RxFgeoMdMsNBhBr6dfog.Cnko0WOSY-3EcxKdLf5lXNmCkwjn-QxBtPnxKS03Mf4g.JPEG.haramdesign2016/%EC%8A%AC%EB%9D%BC%EC%9D%B4%EB%93%9C50.JPG?type=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3861048"/>
            <a:ext cx="2657113" cy="244827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VERNMENT ISSUE BUILDINGS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관급시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설</a:t>
            </a:r>
          </a:p>
        </p:txBody>
      </p:sp>
      <p:cxnSp>
        <p:nvCxnSpPr>
          <p:cNvPr id="13" name="직선 연결선 12"/>
          <p:cNvCxnSpPr/>
          <p:nvPr/>
        </p:nvCxnSpPr>
        <p:spPr>
          <a:xfrm>
            <a:off x="1403648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1957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61048"/>
            <a:ext cx="237626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72049"/>
            <a:ext cx="1872208" cy="182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08823"/>
            <a:ext cx="3312120" cy="239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4139952" y="4099671"/>
            <a:ext cx="1872208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수성동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롯데캐슬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ART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38275"/>
            <a:ext cx="4464496" cy="232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6037280" y="2347238"/>
            <a:ext cx="1080120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 smtClean="0">
                <a:solidFill>
                  <a:schemeClr val="tx1"/>
                </a:solidFill>
              </a:rPr>
              <a:t>신기동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주택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U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ILDING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건축공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1403648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9954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6386" name="Picture 2" descr="http://blogfiles.naver.net/MjAxNjEyMDlfMTYz/MDAxNDgxMjY5MjQyMDQ0.k29KQIANCOM78RRRqmxeZDguvNMFKwRc5ewQ3W0GT1Ig.a24S2Aszd6qnUFigGdfl1TD0JUKknLxPwG2ekYU3mUEg.JPEG.haramdesign2016/%EC%A0%9C%EB%AA%A9_%EC%97%86%EC%9D%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415" y="2348880"/>
            <a:ext cx="5238750" cy="3057526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6372200" y="3733627"/>
            <a:ext cx="1728192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 err="1" smtClean="0">
                <a:solidFill>
                  <a:schemeClr val="tx1"/>
                </a:solidFill>
              </a:rPr>
              <a:t>홈센타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타일전시장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DEL HOUSE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모델하우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스</a:t>
            </a:r>
          </a:p>
        </p:txBody>
      </p:sp>
      <p:cxnSp>
        <p:nvCxnSpPr>
          <p:cNvPr id="7" name="직선 연결선 6"/>
          <p:cNvCxnSpPr/>
          <p:nvPr/>
        </p:nvCxnSpPr>
        <p:spPr>
          <a:xfrm>
            <a:off x="1547664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235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53250" name="Picture 2" descr="http://postfiles9.naver.net/MjAxNjEyMDVfNzMg/MDAxNDgwOTQxMTM4NzEx.UDLNGPnKMEwhhz5Tx0xqSkUNyxQlSmkMuni9MuUceKgg.nbCXq_zW-Jzujcl2sxFQNrHMCY-6GMl9BtWQvvXiwyEg.JPEG.haramdesign2016/1459768644934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088" y="1700808"/>
            <a:ext cx="3744416" cy="23875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3252" name="Picture 4" descr="http://postfiles10.naver.net/MjAxNjEyMDVfMjA5/MDAxNDgwOTQxMTM4OTgx.uVBqpQuUGUJUE7RTntCCjWa8FyoSGKyebolvrmzUb-Ug.ZhEh0A1ohKyrEzSLpzh5N5m12_weFtnX8flEuJTTvYkg.JPEG.haramdesign2016/1459768646631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4552" y="1700808"/>
            <a:ext cx="4176464" cy="237626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53254" name="Picture 6" descr="http://postfiles1.naver.net/MjAxNjEyMDVfNDkg/MDAxNDgwOTQwMzM5OTAx.zNBd9i6LkFRg1IoJVqN-cqEJr6C4zZY8bV42RcZWgXEg.oZunUhBat-TIV08NITfWckJ6EfOfu4cRDOQCbslFFYkg.JPEG.haramdesign2016/1469244413570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192" y="4365104"/>
            <a:ext cx="4392488" cy="203193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7" name="직사각형 6"/>
          <p:cNvSpPr/>
          <p:nvPr/>
        </p:nvSpPr>
        <p:spPr>
          <a:xfrm>
            <a:off x="5868144" y="4365104"/>
            <a:ext cx="2227688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스트라이크존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2D 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컬러링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ORTS CLUB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스포츠시설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1547664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3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45058" name="Picture 2" descr="http://postfiles4.naver.net/MjAxNjEyMDVfNzIg/MDAxNDgwOTQyMjA2Mjgx.jACOYee0mmIP6BJYMQVFaBthh-7jdsiyHuzK3iQWRaMg.sZ1R05Cag3AYjbC6rPlson9byf_BwzOxzL_Y_f5CX_Ug.JPEG.haramdesign2016/20160511_195306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332407" cy="2448272"/>
          </a:xfrm>
          <a:prstGeom prst="rect">
            <a:avLst/>
          </a:prstGeom>
          <a:noFill/>
        </p:spPr>
      </p:pic>
      <p:pic>
        <p:nvPicPr>
          <p:cNvPr id="45060" name="Picture 4" descr="http://postfiles16.naver.net/MjAxNjEyMDVfNzEg/MDAxNDgwOTQwNTg4NTk3.7pWTiGjb3JJfJkBBX26q8XFRM1R-t9mzhXynv6AUFoIg.YjAeiA9F4SKF8yyXCeJP3e5cGLFWDWg1kT360iFOJjEg.JPEG.haramdesign2016/1463923582590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628800"/>
            <a:ext cx="2664296" cy="2448272"/>
          </a:xfrm>
          <a:prstGeom prst="rect">
            <a:avLst/>
          </a:prstGeom>
          <a:noFill/>
        </p:spPr>
      </p:pic>
      <p:pic>
        <p:nvPicPr>
          <p:cNvPr id="45062" name="Picture 6" descr="http://postfiles14.naver.net/MjAxNjEyMDVfMTE4/MDAxNDgwOTQwNTg4OTE0.gfoqodDK0Gm8ubIVzHIqRPMB_GthbhUqqXFhQZ3WLrUg.St6xz4pjt1vD-5gWgIfGhmqkKeFPB51cPBNyc2HSihEg.JPEG.haramdesign2016/1463923588045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21088"/>
            <a:ext cx="3240360" cy="2376264"/>
          </a:xfrm>
          <a:prstGeom prst="rect">
            <a:avLst/>
          </a:prstGeom>
          <a:noFill/>
        </p:spPr>
      </p:pic>
      <p:pic>
        <p:nvPicPr>
          <p:cNvPr id="45066" name="Picture 10" descr="http://postfiles11.naver.net/MjAxNjEyMDVfMTAw/MDAxNDgwOTQwNTkwMDY2.nBFpbCdC-D2eBsTg22gZJcxRmDIZ9aGNf8l8FYb3JL4g.hd5w3n9kEhGBzuQADbzPQ_kof9L5_GODe4WXPrOFbCQg.JPEG.haramdesign2016/1463923609333.jpg?type=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221088"/>
            <a:ext cx="2520280" cy="2376264"/>
          </a:xfrm>
          <a:prstGeom prst="rect">
            <a:avLst/>
          </a:prstGeom>
          <a:noFill/>
        </p:spPr>
      </p:pic>
      <p:pic>
        <p:nvPicPr>
          <p:cNvPr id="45070" name="Picture 14" descr="http://postfiles11.naver.net/MjAxNjEyMDVfMjQw/MDAxNDgwOTQyMjA2ODAz.Hh2Sjk9oAZb1-SIJlNxGftscLbkKiGvLHMfqnZAP2pUg.QgxFGFZHKANjhUfoMdJNDfCViDnFCTDVrSIT3zA2jcAg.JPEG.haramdesign2016/20160511_195433.jpg?type=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628800"/>
            <a:ext cx="2130316" cy="3528392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/>
        </p:nvSpPr>
        <p:spPr>
          <a:xfrm>
            <a:off x="6444208" y="5589240"/>
            <a:ext cx="1728192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스트라이크존</a:t>
            </a:r>
            <a:endParaRPr lang="en-US" altLang="ko-KR" sz="12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수성못점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외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7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개지점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ORTS CLUB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스포츠시설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1547664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3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985" y="1538831"/>
            <a:ext cx="3068951" cy="229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blogfiles.naver.net/MjAxNjEyMDZfOTMg/MDAxNDgxMDA3MjgxMTMx.2JKc923dtoBkh3wMhiQa8ZxYs94mZXWncZvwfdTD0MYg.I0CpBwqOQumqp2TV5q_r4W3j7t9WXf8jadKCrWtAOoUg.JPEG.haramdesign2016/IMG_20140414_110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29516"/>
            <a:ext cx="2914302" cy="21830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20888"/>
            <a:ext cx="2574403" cy="386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85" y="3969975"/>
            <a:ext cx="2057899" cy="274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211960" y="3356992"/>
            <a:ext cx="1440160" cy="50063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 smtClean="0">
                <a:solidFill>
                  <a:schemeClr val="tx1"/>
                </a:solidFill>
              </a:rPr>
              <a:t>효성병원</a:t>
            </a:r>
            <a:endParaRPr lang="en-US" altLang="ko-KR" sz="12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건강증진센터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SPITAL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의료시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설</a:t>
            </a:r>
          </a:p>
        </p:txBody>
      </p:sp>
      <p:cxnSp>
        <p:nvCxnSpPr>
          <p:cNvPr id="14" name="직선 연결선 13"/>
          <p:cNvCxnSpPr/>
          <p:nvPr/>
        </p:nvCxnSpPr>
        <p:spPr>
          <a:xfrm>
            <a:off x="1403688" y="1124776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8023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9458" name="Picture 2" descr="http://postfiles5.naver.net/MjAxNjEyMDVfMjIw/MDAxNDgwOTQzNjk0MzA1.xckf5oelQySa5q8kIavVQDTpH51FVsjJeNBfojLTf90g.VUWXU-x7YOB9phXUHCZjxsY8wnQKIVcNWFR-1uImGnIg.JPEG.haramdesign2016/%ED%99%94%EC%9E%A5%EC%8B%A4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104456" cy="2880320"/>
          </a:xfrm>
          <a:prstGeom prst="rect">
            <a:avLst/>
          </a:prstGeom>
          <a:noFill/>
        </p:spPr>
      </p:pic>
      <p:pic>
        <p:nvPicPr>
          <p:cNvPr id="19460" name="Picture 4" descr="http://postfiles1.naver.net/MjAxNjEyMDVfODIg/MDAxNDgwOTQzNjk0NTEy.T5HUyvbY2MiJ8mMLp2rPBbn8hfJ7UlYsCbLaKMo1eZsg.eDJhnLBTrealJJHvdJJSFbTEyOt2tpvUH_OLspHa2vog.JPEG.haramdesign2016/%ED%99%94%EC%9E%A5%EC%8B%A42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140968"/>
            <a:ext cx="4104456" cy="3096344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4644008" y="2492896"/>
            <a:ext cx="1728192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효성병원 화장실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3D</a:t>
            </a:r>
            <a:endParaRPr lang="en-US" altLang="ko-KR" sz="1200" b="1" dirty="0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SPITAL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의료시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설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1403688" y="1124776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164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35246" cy="473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TRODUCTION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회사개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요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1403648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93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8434" name="Picture 2" descr="http://postfiles11.naver.net/MjAxNjEyMDVfNDMg/MDAxNDgwOTM4Njc5MzEy.fIpsSneXzXqieEyEU9SXqqEx664bwg4nQWlQr--eLuEg.mwDy7uv5M1pNHs5x-9AhxSgtg2-PAZ0eRsjWJN7fAwEg.JPEG.haramdesign2016/%EB%B3%B5%EB%8F%84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4813793" cy="3888432"/>
          </a:xfrm>
          <a:prstGeom prst="rect">
            <a:avLst/>
          </a:prstGeom>
          <a:noFill/>
        </p:spPr>
      </p:pic>
      <p:pic>
        <p:nvPicPr>
          <p:cNvPr id="18436" name="Picture 4" descr="http://postfiles11.naver.net/MjAxNjEyMDVfMTM3/MDAxNDgwOTM4Njc5NTk3.1Id_9bhfF2OqcdhTW83-RkCF44qbZ_stA8REq_-bwFUg.Yt3yHrAqPlhgCim_cu88X_by96PzxC6owpy_vViB2Jgg.JPEG.haramdesign2016/%EB%B3%B5%EB%8F%841-2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060848"/>
            <a:ext cx="2880320" cy="2255815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5508104" y="4581128"/>
            <a:ext cx="1440160" cy="4320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산후조리원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3D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SPITAL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의료시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설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1403688" y="1124776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52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7410" name="Picture 2" descr="http://postfiles1.naver.net/MjAxNjEyMDVfMjEy/MDAxNDgwOTM0OTg0NTE3.6vS5lQWMJj-uskedQaqaU5frMe4tq8oIbEJAn9uuwHMg.bZ5svTJVzdhpX3JWutQ-PmDCaYHFd0Xq6-o2uUG1ORYg.JPEG.haramdesign2016/%ED%9A%A8%EC%84%B1%EB%B3%91%EC%9B%901-1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888432" cy="3096344"/>
          </a:xfrm>
          <a:prstGeom prst="rect">
            <a:avLst/>
          </a:prstGeom>
          <a:noFill/>
        </p:spPr>
      </p:pic>
      <p:pic>
        <p:nvPicPr>
          <p:cNvPr id="17412" name="Picture 4" descr="http://postfiles1.naver.net/MjAxNjEyMDVfMTIw/MDAxNDgwOTM0OTg0NzYx.i3CL-LLZ8Et4BVEKLiyelS6NVZUJE4zfhYH4ZIPXzXQg.8gZjZ-0uNDjoheAWSjrtMDExwsLcBZaiHWs-0Us_zYgg.JPEG.haramdesign2016/%ED%9A%A8%EC%84%B1%EB%B3%91%EC%9B%901-2%282%29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852936"/>
            <a:ext cx="3888433" cy="3312368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2627784" y="4977720"/>
            <a:ext cx="1800200" cy="4320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효성병원사무실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3D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SPITAL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의료시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설</a:t>
            </a:r>
          </a:p>
        </p:txBody>
      </p:sp>
      <p:cxnSp>
        <p:nvCxnSpPr>
          <p:cNvPr id="10" name="직선 연결선 9"/>
          <p:cNvCxnSpPr/>
          <p:nvPr/>
        </p:nvCxnSpPr>
        <p:spPr>
          <a:xfrm>
            <a:off x="1403688" y="1124776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2990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3074" name="Picture 2" descr="http://postfiles3.naver.net/MjAxNjEyMDZfODUg/MDAxNDgxMDAzODYxODgy.9uUt7zLE5tOLrz8EVJqXwB219xCKyPByOCqnmfwMN5Eg.LehDv-ADJ4H8LpVDHwOHtLnVZbvMjgZl310hWzFC7oog.JPEG.haramdesign2016/1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3672408" cy="2376264"/>
          </a:xfrm>
          <a:prstGeom prst="rect">
            <a:avLst/>
          </a:prstGeom>
          <a:noFill/>
        </p:spPr>
      </p:pic>
      <p:pic>
        <p:nvPicPr>
          <p:cNvPr id="3076" name="Picture 4" descr="http://postfiles9.naver.net/MjAxNjEyMDZfMTgg/MDAxNDgxMDAzODYyMzQ1.hrP9MYKFfLtBBAVfz8-KtYdC4l2BBnx8wbvBiJuTnPgg.A8qm9icPemP10uSAArF3d96UfszL7bAbqGw5_B-ykY8g.JPEG.haramdesign2016/3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3888432" cy="2420888"/>
          </a:xfrm>
          <a:prstGeom prst="rect">
            <a:avLst/>
          </a:prstGeom>
          <a:noFill/>
        </p:spPr>
      </p:pic>
      <p:pic>
        <p:nvPicPr>
          <p:cNvPr id="3080" name="Picture 8" descr="http://postfiles13.naver.net/MjAxNjEyMDZfMjQx/MDAxNDgxMDAzODYyNzA3.rTKHwO0HimXbCwo6pr0qqG3Ebnr7L4DAM0GZG2Zjuvsg.lJOV2pryti9P2zTbHe2LdP2VMqgsh9U3tj2vAbfNW1Mg.JPEG.haramdesign2016/%ED%8F%AC%EB%A7%B7%EB%B3%80%ED%99%98_111111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149080"/>
            <a:ext cx="2808312" cy="2376264"/>
          </a:xfrm>
          <a:prstGeom prst="rect">
            <a:avLst/>
          </a:prstGeom>
          <a:noFill/>
        </p:spPr>
      </p:pic>
      <p:pic>
        <p:nvPicPr>
          <p:cNvPr id="3082" name="Picture 10" descr="http://postfiles6.naver.net/MjAxNjEyMDZfMTgw/MDAxNDgxMDAzODYyMTI5.qsVj9lLTrkzmi-o5E8ODQWT889YFbpicloa1B2NUjy4g.v5ozQ2MWrYgBRmE0EKFpoQd5hirWsyBbHQhB_O_koSUg.JPEG.haramdesign2016/2.jpg?type=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149080"/>
            <a:ext cx="3368415" cy="2376264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7209904" y="4005064"/>
            <a:ext cx="1440160" cy="42289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대봉동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양복점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FICE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직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무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시설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1403688" y="1124776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3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283968" y="1700808"/>
            <a:ext cx="1440160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피부샵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3D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FICE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직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무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시설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1403688" y="1124776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postfiles15.naver.net/MjAxNjEyMDZfMTc3/MDAxNDgxMDA2NzE3OTIw.QB_jtbB4eBgstJ2HwgUkO1qcGYMWmgp-W43SLiq6TCMg.hTMCPp0J2uEEGjd_XO5hfV1VhPulpOAtzP-Q01bgyNMg.JPEG.haramdesign2016/_1.jpg?type=w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6" y="1601308"/>
            <a:ext cx="2952328" cy="2322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ostfiles16.naver.net/MjAxNjEyMDZfMTQg/MDAxNDgxMDA2NzE4MzMw.sAcfBjqY5p7Wm2zDJLNDY3RphRRYkg7LUTTG7oKpTXQg.zyOQbhxsWJ2HeQW6GGkuUMLQSxL1Orbq9a2nWaRXPd4g.JPEG.haramdesign2016/_2.jpg?type=w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48" y="4293189"/>
            <a:ext cx="3802704" cy="2226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ostfiles16.naver.net/MjAxNjEyMDZfNiAg/MDAxNDgxMDA2NzE4NjI2.hmMWE8CKEaoagql8TZVqU5wIKyhOhSsfwkO64OI3mugg.VHZqrKglAsEpa7XKLqBoSxtK5-8GG60OrkJ5g5rfvy4g.JPEG.haramdesign2016/_3.jpg?type=w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924">
            <a:off x="5215464" y="2701888"/>
            <a:ext cx="3024376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738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3240360" cy="202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326744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49080"/>
            <a:ext cx="333945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312368" cy="205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7812360" y="4077072"/>
            <a:ext cx="772594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 err="1" smtClean="0">
                <a:solidFill>
                  <a:schemeClr val="tx1"/>
                </a:solidFill>
              </a:rPr>
              <a:t>미친닭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ANCHISE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프랜차이즈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1547664" y="113398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789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3794"/>
            <a:ext cx="3528392" cy="24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3671"/>
            <a:ext cx="3528392" cy="244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89040"/>
            <a:ext cx="2160239" cy="287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9218" name="Picture 2" descr="http://postfiles10.naver.net/MjAxNjEyMDZfNzEg/MDAxNDgxMDA3MDc5ODYx.tFybMqwCO088E96xfs9ZyQoH7pGVZhgml1Ypa3KRepAg.m0NGZyydKaqzICblVlkkwxABcB_PTm8445_0lt-LhxYg.JPEG.haramdesign2016/IMG_20140605_222428.jpg?type=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1" y="3789040"/>
            <a:ext cx="1891069" cy="2520280"/>
          </a:xfrm>
          <a:prstGeom prst="rect">
            <a:avLst/>
          </a:prstGeom>
          <a:noFill/>
        </p:spPr>
      </p:pic>
      <p:pic>
        <p:nvPicPr>
          <p:cNvPr id="9220" name="Picture 4" descr="http://postfiles6.naver.net/MjAxNjEyMDZfMTU1/MDAxNDgxMDA3MDgwNTU5.L7mnhKDSKv7niJQ_rtL44L-NEjxfydepVJXQRe6VEnUg.IUI1oc0P_0eGE8LFbXveY2Yqw-r_jeIXQy4Qa3gNsK4g.JPEG.haramdesign2016/IMG_20140605_222443.jpg?type=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556792"/>
            <a:ext cx="2595432" cy="1944216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7020272" y="3140968"/>
            <a:ext cx="1354432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대백프라자</a:t>
            </a:r>
            <a:r>
              <a:rPr lang="en-US" altLang="ko-KR" sz="1200" b="1" dirty="0">
                <a:solidFill>
                  <a:schemeClr val="tx1"/>
                </a:solidFill>
              </a:rPr>
              <a:t>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시향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ANCHISE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프랜차이즈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1547664" y="113398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6916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8194" name="Picture 2" descr="http://postfiles1.naver.net/MjAxNjEyMDZfNjEg/MDAxNDgxMDA2OTQ1NjE5.v2G1bBGCUaI64dTuX6SFCnV8atdaZUghje4FOjy0Lqog.QY5zas1BQLaiUQc4dIolngAmWgSQox9VUgiMv3xT2tAg.JPEG.haramdesign2016/1403652780036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3672408" cy="2333626"/>
          </a:xfrm>
          <a:prstGeom prst="rect">
            <a:avLst/>
          </a:prstGeom>
          <a:noFill/>
        </p:spPr>
      </p:pic>
      <p:pic>
        <p:nvPicPr>
          <p:cNvPr id="8196" name="Picture 4" descr="http://postfiles15.naver.net/MjAxNjEyMDZfMjc0/MDAxNDgxMDA2OTQ1ODU1.EcFbkRrmU_HuetHHapqNNaYOOkP_SM5_K4FcgvoKsS8g.Vjpkn972mFLDJJjxkGbI9D3GC79YlX4JeizkK4HCzy8g.JPEG.haramdesign2016/1403676378626.jpe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149080"/>
            <a:ext cx="3672408" cy="2160240"/>
          </a:xfrm>
          <a:prstGeom prst="rect">
            <a:avLst/>
          </a:prstGeom>
          <a:noFill/>
        </p:spPr>
      </p:pic>
      <p:pic>
        <p:nvPicPr>
          <p:cNvPr id="8198" name="Picture 6" descr="http://postfiles5.naver.net/MjAxNjEyMDZfMjM1/MDAxNDgxMDA2OTQ2NTQy.P8ePUZWsEj2UmIBPkmy_1t7WjWE8vIU6pdOeqkEySBsg.mxZvxvbkUqZsraPFBHPxF4jT-fN4ZMFRaJTKlUijvsYg.JPEG.haramdesign2016/0406211552474068057952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33056"/>
            <a:ext cx="3672408" cy="2750969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3203848" y="2708920"/>
            <a:ext cx="1440160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해밀본가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진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주냉면</a:t>
            </a:r>
            <a:endParaRPr lang="en-US" altLang="ko-KR" sz="12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tx1"/>
                </a:solidFill>
              </a:rPr>
              <a:t>3D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pic>
        <p:nvPicPr>
          <p:cNvPr id="8200" name="Picture 8" descr="http://postfiles15.naver.net/MjAxNjEyMDZfMjg0/MDAxNDgxMDA2OTQ2MzU3.raWLw5Cznq83PZuaJa6paUE5VsAz-7BacC0a_1Fyvqwg.FckMZhawYb-3AMrDTt0xD9x9BTI7U93D92vWXyidBKUg.JPEG.haramdesign2016/0406211552474068057951.jpg?type=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844824"/>
            <a:ext cx="2736304" cy="183397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ANCHISE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프랜차이즈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1547664" y="113398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3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5122" name="Picture 2" descr="http://postfiles12.naver.net/MjAxNjEyMDZfMjI4/MDAxNDgxMDA2MzUxMDQx.cb20nQRyj_DE2fwzl1AtYTdsN3c2wPdm31SHceyeYRAg.PyScDCOp9GGR3niBuXL4RymOGatjEToB-aXOr-tbnQ0g.JPEG.haramdesign2016/20140705_155246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096344" cy="2319444"/>
          </a:xfrm>
          <a:prstGeom prst="rect">
            <a:avLst/>
          </a:prstGeom>
          <a:noFill/>
        </p:spPr>
      </p:pic>
      <p:pic>
        <p:nvPicPr>
          <p:cNvPr id="5124" name="Picture 4" descr="http://postfiles15.naver.net/MjAxNjEyMDZfMzQg/MDAxNDgxMDA2MzQ4Mzkx.feSyBbDn9ADG1Sm033VVO5SDu9o5py7mbKuT3nsGa18g.PPPKmHqripTefC8kcH49Gc9OXggn6aDaRGREPS8GlaEg.JPEG.haramdesign2016/20140705_155054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628800"/>
            <a:ext cx="2979942" cy="2304256"/>
          </a:xfrm>
          <a:prstGeom prst="rect">
            <a:avLst/>
          </a:prstGeom>
          <a:noFill/>
        </p:spPr>
      </p:pic>
      <p:pic>
        <p:nvPicPr>
          <p:cNvPr id="5126" name="Picture 6" descr="http://postfiles1.naver.net/MjAxNjEyMDZfMTI2/MDAxNDgxMDA2MzQ3MjU2.eCRk0_8uEG9IjyduxD5ld2xWn-kICU2l9Yfks3XoBuog.cA7gvZaK6994r4cPKtIuQ7M5eEfxjt2oZNDdVi8Qj4Ig.JPEG.haramdesign2016/20140705_154824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21088"/>
            <a:ext cx="3076069" cy="2304256"/>
          </a:xfrm>
          <a:prstGeom prst="rect">
            <a:avLst/>
          </a:prstGeom>
          <a:noFill/>
        </p:spPr>
      </p:pic>
      <p:pic>
        <p:nvPicPr>
          <p:cNvPr id="5128" name="Picture 8" descr="http://postfiles1.naver.net/MjAxNjEyMDZfNDcg/MDAxNDgxMDA2MzQ2Nzg3.76iy4kdHLBB_snrxpoGaudng3aiOXhW9C6PVg8zABYEg.qcsKoIQ2OnqdJWclfkmKzgr5qfBnbdGEW7LHC3LqsmIg.JPEG.haramdesign2016/20140705_154508.jpg?type=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132856"/>
            <a:ext cx="2114797" cy="1872208"/>
          </a:xfrm>
          <a:prstGeom prst="rect">
            <a:avLst/>
          </a:prstGeom>
          <a:noFill/>
        </p:spPr>
      </p:pic>
      <p:pic>
        <p:nvPicPr>
          <p:cNvPr id="5130" name="Picture 10" descr="http://postfiles11.naver.net/MjAxNjEyMDZfODAg/MDAxNDgxMDA2MzUyOTU5.wAX2LvUkVfNRpG_dgjlfKv-b1vn0XWdTjdqGjGFkh3gg.tWYeaTmBEt28_gtIGVLuIGjNrAqAtRRmmIOEMk28C9Yg.JPEG.haramdesign2016/20140705_155621.jpg?type=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221088"/>
            <a:ext cx="3135640" cy="2348880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6876256" y="4077072"/>
            <a:ext cx="706352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설빙</a:t>
            </a:r>
            <a:endParaRPr lang="en-US" altLang="ko-KR" sz="1200" b="1" dirty="0" smtClean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ANCHISE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프랜차이즈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1547664" y="113398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3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4098" name="Picture 2" descr="http://postfiles14.naver.net/MjAxNjEyMDZfNzMg/MDAxNDgxMDA1ODc1NjAx.AFZ5rPfCSMjnHVI7oHQv-inSXb0iBImgCd0kKR4Yp0og.XOyT7gA8TBE60BlhZcToaOMMWZ5y1D2GFHlKrXZG5Qgg.JPEG.haramdesign2016/20141101_114551.jpe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3384376" cy="2304256"/>
          </a:xfrm>
          <a:prstGeom prst="rect">
            <a:avLst/>
          </a:prstGeom>
          <a:noFill/>
        </p:spPr>
      </p:pic>
      <p:pic>
        <p:nvPicPr>
          <p:cNvPr id="4100" name="Picture 4" descr="http://postfiles10.naver.net/MjAxNjEyMDZfOTIg/MDAxNDgxMDA1ODc1MzYx.9QwrDOsyuMgfOgypy7PYnbc8nOxdFuExOGzSsUy6w54g.SnEmpkG8ibUEmpv0GfrdS1cUjnxSjiBJzdOCltt-ChAg.JPEG.haramdesign2016/20141101_114550.jpe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77072"/>
            <a:ext cx="2592288" cy="2592289"/>
          </a:xfrm>
          <a:prstGeom prst="rect">
            <a:avLst/>
          </a:prstGeom>
          <a:noFill/>
        </p:spPr>
      </p:pic>
      <p:pic>
        <p:nvPicPr>
          <p:cNvPr id="4102" name="Picture 6" descr="http://postfiles11.naver.net/MjAxNjEyMDZfMjYg/MDAxNDgxMDA1ODc3NzQz.wwZkkpCfK2evYSMBx06AOfMD0lIMM4U9qYeQ764P2SYg.EORtUHjiFVKfONI9qOjvDFI8cAwTzg0G_c7ThEq0Yrgg.JPEG.haramdesign2016/%EB%B0%A9%EA%B0%80%EB%AC%B8%EC%82%B0%EC%A0%9020141023-3-%ED%8F%89%EB%A9%B4-%EC%8B%9C%EC%95%88-1.jpg?type=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437112"/>
            <a:ext cx="2488233" cy="1872208"/>
          </a:xfrm>
          <a:prstGeom prst="rect">
            <a:avLst/>
          </a:prstGeom>
          <a:noFill/>
        </p:spPr>
      </p:pic>
      <p:pic>
        <p:nvPicPr>
          <p:cNvPr id="4104" name="Picture 8" descr="http://postfiles14.naver.net/MjAxNjEyMDZfNzYg/MDAxNDgxMDA1ODc2MTA4.WKtKbwUySFWT32m3l3VT8bqwSgIDnMVsbDmJr6O2G9Yg.tc9Y8wbp5zLFZXk-e0VOtoo3xZJAam4m1fsOgfYfbb0g.JPEG.haramdesign2016/20141101_114555.jpeg?type=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484784"/>
            <a:ext cx="2952328" cy="2592288"/>
          </a:xfrm>
          <a:prstGeom prst="rect">
            <a:avLst/>
          </a:prstGeom>
          <a:noFill/>
        </p:spPr>
      </p:pic>
      <p:pic>
        <p:nvPicPr>
          <p:cNvPr id="4106" name="Picture 10" descr="http://postfiles5.naver.net/MjAxNjEyMDZfNTYg/MDAxNDgxMDA1ODc2Mjg4.ytIgaql9j9wKBNBuAucXbLYxTScySVropAStm3pzZBEg.EZChAXzSvdMcuvItmB9s6C1TozUgjJ_grQoiyCq3Mb4g.JPEG.haramdesign2016/%EB%B0%A9%EA%B0%80%EB%AC%B8%EC%82%B0%EC%A0%9020141023-2-%EC%9E%85%EB%A9%B4-1-%EC%8B%9C%EC%95%88.jpg?type=w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365104"/>
            <a:ext cx="2917037" cy="2016224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7164288" y="3717032"/>
            <a:ext cx="891584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방가비어</a:t>
            </a:r>
            <a:endParaRPr lang="en-US" altLang="ko-KR" sz="1200" b="1" dirty="0" smtClean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ANCHISE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프랜차이즈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1547664" y="113398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3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2056" name="Picture 8" descr="http://postfiles13.naver.net/MjAxNjEyMDVfMTIz/MDAxNDgwOTQyODcyNTM5.N9YQ1KTdkc6-bzF8waGbBKTS2nTojDBc3pKu29aSFkkg.f0Sp821gwWjjT-PBy1_xOCb6-OUADI7h2f6iSSQKhTEg.JPEG.haramdesign2016/20151114_110010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93096"/>
            <a:ext cx="3168352" cy="2325900"/>
          </a:xfrm>
          <a:prstGeom prst="rect">
            <a:avLst/>
          </a:prstGeom>
          <a:noFill/>
        </p:spPr>
      </p:pic>
      <p:pic>
        <p:nvPicPr>
          <p:cNvPr id="2058" name="Picture 10" descr="http://postfiles3.naver.net/MjAxNjEyMDVfMjkx/MDAxNDgwOTQyODczMjc3.FGsihykoMa0ngcb7npQwG3EYFk3P8OEgADrUx4llz58g.VWdsgucq2JOMO_sdz7Dd_4wr81xayO-ouJ5iNyBNfxsg.JPEG.haramdesign2016/20151114_110035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293096"/>
            <a:ext cx="3168351" cy="2304256"/>
          </a:xfrm>
          <a:prstGeom prst="rect">
            <a:avLst/>
          </a:prstGeom>
          <a:noFill/>
        </p:spPr>
      </p:pic>
      <p:pic>
        <p:nvPicPr>
          <p:cNvPr id="2062" name="Picture 14" descr="http://postfiles13.naver.net/MjAxNjEyMDVfMjQ1/MDAxNDgwOTQyODc0MTQy.hcEMCWhtAjnMHyPooe_ee2-3bkS7l0O2wiJGGFuwWjEg.vBeFc9U7UMmCIp7-BinUyI7WZY1m3RJOHNpYaoBwF38g.JPEG.haramdesign2016/20151114_110211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276872"/>
            <a:ext cx="2088232" cy="3960440"/>
          </a:xfrm>
          <a:prstGeom prst="rect">
            <a:avLst/>
          </a:prstGeom>
          <a:noFill/>
        </p:spPr>
      </p:pic>
      <p:sp>
        <p:nvSpPr>
          <p:cNvPr id="13" name="직사각형 12"/>
          <p:cNvSpPr/>
          <p:nvPr/>
        </p:nvSpPr>
        <p:spPr>
          <a:xfrm>
            <a:off x="4788024" y="3645024"/>
            <a:ext cx="1440160" cy="36004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찜한남자</a:t>
            </a:r>
            <a:endParaRPr lang="en-US" altLang="ko-KR" sz="1200" b="1" dirty="0" smtClean="0">
              <a:solidFill>
                <a:schemeClr val="tx1"/>
              </a:solidFill>
            </a:endParaRPr>
          </a:p>
        </p:txBody>
      </p:sp>
      <p:pic>
        <p:nvPicPr>
          <p:cNvPr id="2064" name="Picture 16" descr="http://postfiles2.naver.net/MjAxNjEyMDVfMTkg/MDAxNDgwOTQxNTM1MTQw.xI-QAcwYocytLioaMpgZkw0hpYfkuryDcYQiY7hoCA8g.THnsQxNpMQx4cUoa--tzboW1OsPqzzh1z8gmpuvY0fkg.JPEG.haramdesign2016/1446096895231.jpg?type=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12776"/>
            <a:ext cx="4427984" cy="276989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ANCHISE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프랜차이즈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1547664" y="113398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3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785786" y="1660174"/>
            <a:ext cx="7530630" cy="1066440"/>
          </a:xfrm>
          <a:prstGeom prst="roundRect">
            <a:avLst>
              <a:gd name="adj" fmla="val 11921"/>
            </a:avLst>
          </a:prstGeom>
          <a:solidFill>
            <a:schemeClr val="bg1"/>
          </a:solidFill>
          <a:ln w="9525">
            <a:solidFill>
              <a:srgbClr val="003366"/>
            </a:solidFill>
            <a:round/>
            <a:headEnd/>
            <a:tailEnd/>
          </a:ln>
        </p:spPr>
        <p:txBody>
          <a:bodyPr tIns="360000"/>
          <a:lstStyle/>
          <a:p>
            <a:pPr marL="180975" indent="-180975" algn="l">
              <a:lnSpc>
                <a:spcPct val="150000"/>
              </a:lnSpc>
              <a:buClr>
                <a:srgbClr val="003366"/>
              </a:buClr>
            </a:pPr>
            <a:r>
              <a:rPr lang="en-US" altLang="ko-KR" sz="1400" dirty="0" smtClean="0"/>
              <a:t>   </a:t>
            </a:r>
            <a:r>
              <a:rPr lang="ko-KR" altLang="en-US" sz="1400" dirty="0" smtClean="0"/>
              <a:t>디자인 </a:t>
            </a:r>
            <a:r>
              <a:rPr lang="ko-KR" altLang="en-US" sz="1400" b="1" dirty="0" err="1" smtClean="0"/>
              <a:t>하람</a:t>
            </a:r>
            <a:r>
              <a:rPr lang="ko-KR" altLang="en-US" sz="1400" dirty="0" err="1" smtClean="0"/>
              <a:t>은</a:t>
            </a:r>
            <a:r>
              <a:rPr lang="ko-KR" altLang="en-US" sz="1400" dirty="0" smtClean="0"/>
              <a:t> 기획단계에서 공간의 </a:t>
            </a:r>
            <a:r>
              <a:rPr lang="en-US" altLang="ko-KR" sz="1400" dirty="0" err="1" smtClean="0"/>
              <a:t>ldeitity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확립과 </a:t>
            </a:r>
            <a:r>
              <a:rPr lang="ko-KR" altLang="en-US" sz="1400" dirty="0" err="1" smtClean="0"/>
              <a:t>축척된</a:t>
            </a:r>
            <a:r>
              <a:rPr lang="ko-KR" altLang="en-US" sz="1400" dirty="0" smtClean="0"/>
              <a:t> 정보지식과 기술로  체계적인</a:t>
            </a:r>
            <a:endParaRPr lang="en-US" altLang="ko-KR" sz="1400" dirty="0" smtClean="0"/>
          </a:p>
          <a:p>
            <a:pPr marL="180975" indent="-180975" algn="l">
              <a:lnSpc>
                <a:spcPct val="120000"/>
              </a:lnSpc>
              <a:buClr>
                <a:srgbClr val="003366"/>
              </a:buClr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 </a:t>
            </a:r>
            <a:r>
              <a:rPr lang="ko-KR" altLang="en-US" sz="1400" dirty="0" smtClean="0"/>
              <a:t>프로세스를 구축하여 한 차원 높은 공간 </a:t>
            </a:r>
            <a:r>
              <a:rPr lang="en-US" altLang="ko-KR" sz="1400" dirty="0" smtClean="0"/>
              <a:t>Design</a:t>
            </a:r>
            <a:r>
              <a:rPr lang="ko-KR" altLang="en-US" sz="1400" dirty="0" smtClean="0"/>
              <a:t>을 제시하고 있습니다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2789211" y="1541451"/>
            <a:ext cx="3351212" cy="36036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006699"/>
              </a:gs>
              <a:gs pos="100000">
                <a:srgbClr val="4894BA"/>
              </a:gs>
            </a:gsLst>
            <a:lin ang="0" scaled="1"/>
          </a:gradFill>
          <a:ln w="28575">
            <a:solidFill>
              <a:srgbClr val="006699"/>
            </a:solidFill>
            <a:round/>
            <a:headEnd type="none" w="sm" len="sm"/>
            <a:tailEnd type="none" w="sm" len="sm"/>
          </a:ln>
        </p:spPr>
        <p:txBody>
          <a:bodyPr wrap="none" lIns="36000" tIns="3600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</a:rPr>
              <a:t>Design Process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1" name="_s1031"/>
          <p:cNvSpPr>
            <a:spLocks noChangeArrowheads="1" noTextEdit="1"/>
          </p:cNvSpPr>
          <p:nvPr/>
        </p:nvSpPr>
        <p:spPr bwMode="auto">
          <a:xfrm rot="10800000">
            <a:off x="3370010" y="4979719"/>
            <a:ext cx="2368550" cy="1114425"/>
          </a:xfrm>
          <a:custGeom>
            <a:avLst/>
            <a:gdLst>
              <a:gd name="T0" fmla="*/ 1029661 w 21600"/>
              <a:gd name="T1" fmla="*/ 4747 h 21600"/>
              <a:gd name="T2" fmla="*/ 846647 w 21600"/>
              <a:gd name="T3" fmla="*/ 120833 h 21600"/>
              <a:gd name="T4" fmla="*/ 1081199 w 21600"/>
              <a:gd name="T5" fmla="*/ 188885 h 21600"/>
              <a:gd name="T6" fmla="*/ 1313229 w 21600"/>
              <a:gd name="T7" fmla="*/ -136672 h 21600"/>
              <a:gd name="T8" fmla="*/ 1761828 w 21600"/>
              <a:gd name="T9" fmla="*/ 114848 h 21600"/>
              <a:gd name="T10" fmla="*/ 1227260 w 21600"/>
              <a:gd name="T11" fmla="*/ 32591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427" y="3627"/>
                </a:moveTo>
                <a:cubicBezTo>
                  <a:pt x="11218" y="3609"/>
                  <a:pt x="11009" y="3600"/>
                  <a:pt x="10800" y="3600"/>
                </a:cubicBezTo>
                <a:cubicBezTo>
                  <a:pt x="9960" y="3599"/>
                  <a:pt x="9126" y="3746"/>
                  <a:pt x="8337" y="4034"/>
                </a:cubicBezTo>
                <a:lnTo>
                  <a:pt x="7106" y="651"/>
                </a:lnTo>
                <a:cubicBezTo>
                  <a:pt x="8290" y="220"/>
                  <a:pt x="9540" y="-1"/>
                  <a:pt x="10800" y="0"/>
                </a:cubicBezTo>
                <a:cubicBezTo>
                  <a:pt x="11114" y="0"/>
                  <a:pt x="11428" y="13"/>
                  <a:pt x="11741" y="41"/>
                </a:cubicBezTo>
                <a:lnTo>
                  <a:pt x="11976" y="-2649"/>
                </a:lnTo>
                <a:lnTo>
                  <a:pt x="16067" y="2226"/>
                </a:lnTo>
                <a:lnTo>
                  <a:pt x="11192" y="6317"/>
                </a:lnTo>
                <a:lnTo>
                  <a:pt x="11427" y="3627"/>
                </a:lnTo>
                <a:close/>
              </a:path>
            </a:pathLst>
          </a:cu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ko-KR" altLang="en-US"/>
          </a:p>
        </p:txBody>
      </p:sp>
      <p:sp>
        <p:nvSpPr>
          <p:cNvPr id="22" name="Oval 66"/>
          <p:cNvSpPr>
            <a:spLocks noChangeArrowheads="1"/>
          </p:cNvSpPr>
          <p:nvPr/>
        </p:nvSpPr>
        <p:spPr bwMode="auto">
          <a:xfrm>
            <a:off x="2622740" y="5318554"/>
            <a:ext cx="1297966" cy="936625"/>
          </a:xfrm>
          <a:prstGeom prst="ellipse">
            <a:avLst/>
          </a:prstGeom>
          <a:gradFill rotWithShape="0">
            <a:gsLst>
              <a:gs pos="0">
                <a:srgbClr val="94C800"/>
              </a:gs>
              <a:gs pos="100000">
                <a:srgbClr val="94C800">
                  <a:gamma/>
                  <a:shade val="36078"/>
                  <a:invGamma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Ⅴ. </a:t>
            </a:r>
            <a:r>
              <a:rPr lang="ko-KR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수정 </a:t>
            </a:r>
            <a:r>
              <a:rPr lang="en-US" altLang="ko-KR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/ </a:t>
            </a:r>
            <a:r>
              <a:rPr lang="ko-KR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보완</a:t>
            </a:r>
            <a:endParaRPr lang="ko-KR" alt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4" name="Oval 67"/>
          <p:cNvSpPr>
            <a:spLocks noChangeArrowheads="1"/>
          </p:cNvSpPr>
          <p:nvPr/>
        </p:nvSpPr>
        <p:spPr bwMode="auto">
          <a:xfrm>
            <a:off x="5062067" y="5405112"/>
            <a:ext cx="1352985" cy="850067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FF9900">
                  <a:gamma/>
                  <a:shade val="36078"/>
                  <a:invGamma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Ⅳ. </a:t>
            </a:r>
            <a:r>
              <a:rPr lang="ko-KR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결과</a:t>
            </a:r>
            <a:endParaRPr lang="ko-KR" alt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5" name="Oval 69"/>
          <p:cNvSpPr>
            <a:spLocks noChangeArrowheads="1"/>
          </p:cNvSpPr>
          <p:nvPr/>
        </p:nvSpPr>
        <p:spPr bwMode="auto">
          <a:xfrm>
            <a:off x="6876554" y="4309965"/>
            <a:ext cx="1439862" cy="936625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99CCFF">
                  <a:gamma/>
                  <a:shade val="36078"/>
                  <a:invGamma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r">
              <a:defRPr/>
            </a:pPr>
            <a:r>
              <a:rPr lang="en-US" altLang="ko-KR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Ⅲ.</a:t>
            </a:r>
            <a:r>
              <a:rPr lang="ko-KR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미팅 </a:t>
            </a:r>
            <a:r>
              <a:rPr lang="en-US" altLang="ko-KR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/ </a:t>
            </a:r>
            <a:r>
              <a:rPr lang="ko-KR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견적</a:t>
            </a:r>
            <a:endParaRPr lang="en-US" altLang="ko-KR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6" name="Oval 70"/>
          <p:cNvSpPr>
            <a:spLocks noChangeArrowheads="1"/>
          </p:cNvSpPr>
          <p:nvPr/>
        </p:nvSpPr>
        <p:spPr bwMode="auto">
          <a:xfrm>
            <a:off x="5085349" y="3266713"/>
            <a:ext cx="1526914" cy="917104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FF3300">
                  <a:gamma/>
                  <a:shade val="36078"/>
                  <a:invGamma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r">
              <a:defRPr/>
            </a:pPr>
            <a:r>
              <a:rPr lang="en-US" altLang="ko-KR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Ⅱ. </a:t>
            </a:r>
            <a:r>
              <a:rPr lang="ko-KR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자료수집 </a:t>
            </a:r>
            <a:endParaRPr lang="en-US" altLang="ko-KR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동녘B" pitchFamily="18" charset="-127"/>
              <a:ea typeface="HY동녘B" pitchFamily="18" charset="-127"/>
            </a:endParaRPr>
          </a:p>
          <a:p>
            <a:pPr>
              <a:defRPr/>
            </a:pPr>
            <a:r>
              <a:rPr lang="en-US" altLang="ko-KR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&amp; </a:t>
            </a:r>
            <a:r>
              <a:rPr lang="ko-KR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이미지스케치</a:t>
            </a:r>
            <a:endParaRPr lang="ko-KR" alt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7" name="Oval 71"/>
          <p:cNvSpPr>
            <a:spLocks noChangeArrowheads="1"/>
          </p:cNvSpPr>
          <p:nvPr/>
        </p:nvSpPr>
        <p:spPr bwMode="gray">
          <a:xfrm>
            <a:off x="899632" y="4354481"/>
            <a:ext cx="1439863" cy="936625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CC0066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/>
            <a:tailEnd/>
          </a:ln>
          <a:effectLst>
            <a:outerShdw dist="35921" dir="2700000" algn="ctr" rotWithShape="0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r">
              <a:defRPr/>
            </a:pPr>
            <a:r>
              <a:rPr lang="en-US" altLang="ko-KR" sz="1200" b="1" dirty="0" smtClean="0">
                <a:solidFill>
                  <a:srgbClr val="FFEBE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Ⅵ. </a:t>
            </a:r>
            <a:r>
              <a:rPr lang="ko-KR" altLang="en-US" sz="1200" b="1" dirty="0" smtClean="0">
                <a:solidFill>
                  <a:srgbClr val="FFEBE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사후관리</a:t>
            </a:r>
            <a:endParaRPr lang="ko-KR" altLang="en-US" sz="1200" b="1" dirty="0">
              <a:solidFill>
                <a:srgbClr val="FFEBE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8" name="Oval 68"/>
          <p:cNvSpPr>
            <a:spLocks noChangeArrowheads="1"/>
          </p:cNvSpPr>
          <p:nvPr/>
        </p:nvSpPr>
        <p:spPr bwMode="auto">
          <a:xfrm>
            <a:off x="2413545" y="3256952"/>
            <a:ext cx="1439863" cy="936625"/>
          </a:xfrm>
          <a:prstGeom prst="ellipse">
            <a:avLst/>
          </a:prstGeom>
          <a:gradFill rotWithShape="0">
            <a:gsLst>
              <a:gs pos="0">
                <a:srgbClr val="C68DFF"/>
              </a:gs>
              <a:gs pos="100000">
                <a:srgbClr val="C68DFF">
                  <a:gamma/>
                  <a:shade val="36078"/>
                  <a:invGamma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r">
              <a:defRPr/>
            </a:pPr>
            <a:r>
              <a:rPr lang="en-US" altLang="ko-KR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Ⅰ. </a:t>
            </a:r>
            <a:r>
              <a:rPr lang="ko-KR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프로젝트 </a:t>
            </a:r>
            <a:endParaRPr lang="en-US" altLang="ko-KR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동녘B" pitchFamily="18" charset="-127"/>
              <a:ea typeface="HY동녘B" pitchFamily="18" charset="-127"/>
            </a:endParaRPr>
          </a:p>
          <a:p>
            <a:pPr algn="r">
              <a:defRPr/>
            </a:pPr>
            <a:r>
              <a:rPr lang="en-US" altLang="ko-KR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     &amp; </a:t>
            </a:r>
            <a:r>
              <a:rPr lang="ko-KR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동녘B" pitchFamily="18" charset="-127"/>
                <a:ea typeface="HY동녘B" pitchFamily="18" charset="-127"/>
              </a:rPr>
              <a:t>구상설계</a:t>
            </a:r>
            <a:endParaRPr lang="en-US" altLang="ko-KR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9" name="_s1028"/>
          <p:cNvSpPr>
            <a:spLocks noChangeArrowheads="1" noTextEdit="1"/>
          </p:cNvSpPr>
          <p:nvPr/>
        </p:nvSpPr>
        <p:spPr bwMode="auto">
          <a:xfrm>
            <a:off x="3185480" y="3604088"/>
            <a:ext cx="2368550" cy="1114425"/>
          </a:xfrm>
          <a:custGeom>
            <a:avLst/>
            <a:gdLst>
              <a:gd name="T0" fmla="*/ 1029661 w 21600"/>
              <a:gd name="T1" fmla="*/ 4747 h 21600"/>
              <a:gd name="T2" fmla="*/ 846647 w 21600"/>
              <a:gd name="T3" fmla="*/ 120833 h 21600"/>
              <a:gd name="T4" fmla="*/ 1081199 w 21600"/>
              <a:gd name="T5" fmla="*/ 188885 h 21600"/>
              <a:gd name="T6" fmla="*/ 1313229 w 21600"/>
              <a:gd name="T7" fmla="*/ -136672 h 21600"/>
              <a:gd name="T8" fmla="*/ 1761828 w 21600"/>
              <a:gd name="T9" fmla="*/ 114848 h 21600"/>
              <a:gd name="T10" fmla="*/ 1227260 w 21600"/>
              <a:gd name="T11" fmla="*/ 32591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427" y="3627"/>
                </a:moveTo>
                <a:cubicBezTo>
                  <a:pt x="11218" y="3609"/>
                  <a:pt x="11009" y="3600"/>
                  <a:pt x="10800" y="3600"/>
                </a:cubicBezTo>
                <a:cubicBezTo>
                  <a:pt x="9960" y="3599"/>
                  <a:pt x="9126" y="3746"/>
                  <a:pt x="8337" y="4034"/>
                </a:cubicBezTo>
                <a:lnTo>
                  <a:pt x="7106" y="651"/>
                </a:lnTo>
                <a:cubicBezTo>
                  <a:pt x="8290" y="220"/>
                  <a:pt x="9540" y="-1"/>
                  <a:pt x="10800" y="0"/>
                </a:cubicBezTo>
                <a:cubicBezTo>
                  <a:pt x="11114" y="0"/>
                  <a:pt x="11428" y="13"/>
                  <a:pt x="11741" y="41"/>
                </a:cubicBezTo>
                <a:lnTo>
                  <a:pt x="11976" y="-2649"/>
                </a:lnTo>
                <a:lnTo>
                  <a:pt x="16067" y="2226"/>
                </a:lnTo>
                <a:lnTo>
                  <a:pt x="11192" y="6317"/>
                </a:lnTo>
                <a:lnTo>
                  <a:pt x="11427" y="3627"/>
                </a:lnTo>
                <a:close/>
              </a:path>
            </a:pathLst>
          </a:cu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ko-KR" altLang="en-US"/>
          </a:p>
        </p:txBody>
      </p:sp>
      <p:sp>
        <p:nvSpPr>
          <p:cNvPr id="30" name="_s1029"/>
          <p:cNvSpPr>
            <a:spLocks noChangeArrowheads="1" noTextEdit="1"/>
          </p:cNvSpPr>
          <p:nvPr/>
        </p:nvSpPr>
        <p:spPr bwMode="auto">
          <a:xfrm rot="3600000">
            <a:off x="5181347" y="3035796"/>
            <a:ext cx="1114425" cy="3406775"/>
          </a:xfrm>
          <a:custGeom>
            <a:avLst/>
            <a:gdLst>
              <a:gd name="T0" fmla="*/ 484465 w 21600"/>
              <a:gd name="T1" fmla="*/ 14510 h 21600"/>
              <a:gd name="T2" fmla="*/ 398355 w 21600"/>
              <a:gd name="T3" fmla="*/ 369383 h 21600"/>
              <a:gd name="T4" fmla="*/ 508714 w 21600"/>
              <a:gd name="T5" fmla="*/ 577417 h 21600"/>
              <a:gd name="T6" fmla="*/ 617887 w 21600"/>
              <a:gd name="T7" fmla="*/ -417803 h 21600"/>
              <a:gd name="T8" fmla="*/ 828957 w 21600"/>
              <a:gd name="T9" fmla="*/ 351087 h 21600"/>
              <a:gd name="T10" fmla="*/ 577437 w 21600"/>
              <a:gd name="T11" fmla="*/ 99632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427" y="3627"/>
                </a:moveTo>
                <a:cubicBezTo>
                  <a:pt x="11218" y="3609"/>
                  <a:pt x="11009" y="3600"/>
                  <a:pt x="10800" y="3600"/>
                </a:cubicBezTo>
                <a:cubicBezTo>
                  <a:pt x="9960" y="3599"/>
                  <a:pt x="9126" y="3746"/>
                  <a:pt x="8337" y="4034"/>
                </a:cubicBezTo>
                <a:lnTo>
                  <a:pt x="7106" y="651"/>
                </a:lnTo>
                <a:cubicBezTo>
                  <a:pt x="8290" y="220"/>
                  <a:pt x="9540" y="-1"/>
                  <a:pt x="10800" y="0"/>
                </a:cubicBezTo>
                <a:cubicBezTo>
                  <a:pt x="11114" y="0"/>
                  <a:pt x="11428" y="13"/>
                  <a:pt x="11741" y="41"/>
                </a:cubicBezTo>
                <a:lnTo>
                  <a:pt x="11976" y="-2649"/>
                </a:lnTo>
                <a:lnTo>
                  <a:pt x="16067" y="2226"/>
                </a:lnTo>
                <a:lnTo>
                  <a:pt x="11192" y="6317"/>
                </a:lnTo>
                <a:lnTo>
                  <a:pt x="11427" y="3627"/>
                </a:lnTo>
                <a:close/>
              </a:path>
            </a:pathLst>
          </a:cu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ko-KR" altLang="en-US"/>
          </a:p>
        </p:txBody>
      </p:sp>
      <p:sp>
        <p:nvSpPr>
          <p:cNvPr id="31" name="_s1030"/>
          <p:cNvSpPr>
            <a:spLocks noChangeArrowheads="1" noTextEdit="1"/>
          </p:cNvSpPr>
          <p:nvPr/>
        </p:nvSpPr>
        <p:spPr bwMode="auto">
          <a:xfrm rot="7200000">
            <a:off x="5157980" y="3073800"/>
            <a:ext cx="1114425" cy="3406775"/>
          </a:xfrm>
          <a:custGeom>
            <a:avLst/>
            <a:gdLst>
              <a:gd name="T0" fmla="*/ 484465 w 21600"/>
              <a:gd name="T1" fmla="*/ 14510 h 21600"/>
              <a:gd name="T2" fmla="*/ 398355 w 21600"/>
              <a:gd name="T3" fmla="*/ 369383 h 21600"/>
              <a:gd name="T4" fmla="*/ 508714 w 21600"/>
              <a:gd name="T5" fmla="*/ 577417 h 21600"/>
              <a:gd name="T6" fmla="*/ 617887 w 21600"/>
              <a:gd name="T7" fmla="*/ -417803 h 21600"/>
              <a:gd name="T8" fmla="*/ 828957 w 21600"/>
              <a:gd name="T9" fmla="*/ 351087 h 21600"/>
              <a:gd name="T10" fmla="*/ 577437 w 21600"/>
              <a:gd name="T11" fmla="*/ 99632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427" y="3627"/>
                </a:moveTo>
                <a:cubicBezTo>
                  <a:pt x="11218" y="3609"/>
                  <a:pt x="11009" y="3600"/>
                  <a:pt x="10800" y="3600"/>
                </a:cubicBezTo>
                <a:cubicBezTo>
                  <a:pt x="9960" y="3599"/>
                  <a:pt x="9126" y="3746"/>
                  <a:pt x="8337" y="4034"/>
                </a:cubicBezTo>
                <a:lnTo>
                  <a:pt x="7106" y="651"/>
                </a:lnTo>
                <a:cubicBezTo>
                  <a:pt x="8290" y="220"/>
                  <a:pt x="9540" y="-1"/>
                  <a:pt x="10800" y="0"/>
                </a:cubicBezTo>
                <a:cubicBezTo>
                  <a:pt x="11114" y="0"/>
                  <a:pt x="11428" y="13"/>
                  <a:pt x="11741" y="41"/>
                </a:cubicBezTo>
                <a:lnTo>
                  <a:pt x="11976" y="-2649"/>
                </a:lnTo>
                <a:lnTo>
                  <a:pt x="16067" y="2226"/>
                </a:lnTo>
                <a:lnTo>
                  <a:pt x="11192" y="6317"/>
                </a:lnTo>
                <a:lnTo>
                  <a:pt x="11427" y="3627"/>
                </a:lnTo>
                <a:close/>
              </a:path>
            </a:pathLst>
          </a:cu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ko-KR" altLang="en-US"/>
          </a:p>
        </p:txBody>
      </p:sp>
      <p:sp>
        <p:nvSpPr>
          <p:cNvPr id="32" name="Oval 98"/>
          <p:cNvSpPr>
            <a:spLocks noChangeArrowheads="1"/>
          </p:cNvSpPr>
          <p:nvPr/>
        </p:nvSpPr>
        <p:spPr bwMode="gray">
          <a:xfrm>
            <a:off x="3496374" y="4328021"/>
            <a:ext cx="1871662" cy="8636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Project Process</a:t>
            </a:r>
            <a:endParaRPr lang="ko-KR" altLang="en-US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33" name="Arc 99"/>
          <p:cNvSpPr>
            <a:spLocks/>
          </p:cNvSpPr>
          <p:nvPr/>
        </p:nvSpPr>
        <p:spPr bwMode="auto">
          <a:xfrm>
            <a:off x="2775649" y="4293096"/>
            <a:ext cx="3313112" cy="930275"/>
          </a:xfrm>
          <a:custGeom>
            <a:avLst/>
            <a:gdLst>
              <a:gd name="T0" fmla="*/ 347877 w 43200"/>
              <a:gd name="T1" fmla="*/ 179961 h 43200"/>
              <a:gd name="T2" fmla="*/ 199093 w 43200"/>
              <a:gd name="T3" fmla="*/ 244068 h 43200"/>
              <a:gd name="T4" fmla="*/ 1656556 w 43200"/>
              <a:gd name="T5" fmla="*/ 465138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4535" y="8356"/>
                </a:moveTo>
                <a:cubicBezTo>
                  <a:pt x="8627" y="3084"/>
                  <a:pt x="14926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8015"/>
                  <a:pt x="892" y="14487"/>
                  <a:pt x="2595" y="11333"/>
                </a:cubicBezTo>
              </a:path>
              <a:path w="43200" h="43200" stroke="0" extrusionOk="0">
                <a:moveTo>
                  <a:pt x="4535" y="8356"/>
                </a:moveTo>
                <a:cubicBezTo>
                  <a:pt x="8627" y="3084"/>
                  <a:pt x="14926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8015"/>
                  <a:pt x="892" y="14487"/>
                  <a:pt x="2595" y="11333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CC00"/>
            </a:solidFill>
            <a:prstDash val="sysDot"/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4" name="_s1030"/>
          <p:cNvSpPr>
            <a:spLocks noChangeArrowheads="1" noTextEdit="1"/>
          </p:cNvSpPr>
          <p:nvPr/>
        </p:nvSpPr>
        <p:spPr bwMode="auto">
          <a:xfrm rot="14161513">
            <a:off x="2748421" y="3184939"/>
            <a:ext cx="1114425" cy="3406775"/>
          </a:xfrm>
          <a:custGeom>
            <a:avLst/>
            <a:gdLst>
              <a:gd name="T0" fmla="*/ 484465 w 21600"/>
              <a:gd name="T1" fmla="*/ 14510 h 21600"/>
              <a:gd name="T2" fmla="*/ 398355 w 21600"/>
              <a:gd name="T3" fmla="*/ 369383 h 21600"/>
              <a:gd name="T4" fmla="*/ 508714 w 21600"/>
              <a:gd name="T5" fmla="*/ 577417 h 21600"/>
              <a:gd name="T6" fmla="*/ 617887 w 21600"/>
              <a:gd name="T7" fmla="*/ -417803 h 21600"/>
              <a:gd name="T8" fmla="*/ 828957 w 21600"/>
              <a:gd name="T9" fmla="*/ 351087 h 21600"/>
              <a:gd name="T10" fmla="*/ 577437 w 21600"/>
              <a:gd name="T11" fmla="*/ 99632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427" y="3627"/>
                </a:moveTo>
                <a:cubicBezTo>
                  <a:pt x="11218" y="3609"/>
                  <a:pt x="11009" y="3600"/>
                  <a:pt x="10800" y="3600"/>
                </a:cubicBezTo>
                <a:cubicBezTo>
                  <a:pt x="9960" y="3599"/>
                  <a:pt x="9126" y="3746"/>
                  <a:pt x="8337" y="4034"/>
                </a:cubicBezTo>
                <a:lnTo>
                  <a:pt x="7106" y="651"/>
                </a:lnTo>
                <a:cubicBezTo>
                  <a:pt x="8290" y="220"/>
                  <a:pt x="9540" y="-1"/>
                  <a:pt x="10800" y="0"/>
                </a:cubicBezTo>
                <a:cubicBezTo>
                  <a:pt x="11114" y="0"/>
                  <a:pt x="11428" y="13"/>
                  <a:pt x="11741" y="41"/>
                </a:cubicBezTo>
                <a:lnTo>
                  <a:pt x="11976" y="-2649"/>
                </a:lnTo>
                <a:lnTo>
                  <a:pt x="16067" y="2226"/>
                </a:lnTo>
                <a:lnTo>
                  <a:pt x="11192" y="6317"/>
                </a:lnTo>
                <a:lnTo>
                  <a:pt x="11427" y="3627"/>
                </a:lnTo>
                <a:close/>
              </a:path>
            </a:pathLst>
          </a:cu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TRODUCTION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회사개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요</a:t>
            </a:r>
          </a:p>
        </p:txBody>
      </p:sp>
      <p:cxnSp>
        <p:nvCxnSpPr>
          <p:cNvPr id="38" name="직선 연결선 37"/>
          <p:cNvCxnSpPr/>
          <p:nvPr/>
        </p:nvCxnSpPr>
        <p:spPr>
          <a:xfrm>
            <a:off x="1403648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7426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46082" name="Picture 2" descr="http://postfiles1.naver.net/MjAxNjEyMDVfMTIz/MDAxNDgwOTQyNTI3NzQ0.VdUYRDopZcFmtc0OicKgiipbdcy-3JdWMNcfq6IHEz8g.z3rd7IWVaotvZrO-jG-qQC5TysfzixyC4MOM_1dlM7gg.JPEG.haramdesign2016/20151216_131144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4104456" cy="2305958"/>
          </a:xfrm>
          <a:prstGeom prst="rect">
            <a:avLst/>
          </a:prstGeom>
          <a:noFill/>
        </p:spPr>
      </p:pic>
      <p:pic>
        <p:nvPicPr>
          <p:cNvPr id="46084" name="Picture 4" descr="http://postfiles1.naver.net/MjAxNjEyMDVfMTU3/MDAxNDgwOTQyNTI2ODIw.x0_rI1JBTI4uvnaLVniLC0B_Fh5We36-2oWQIFq_x8Mg.t5vzo2mb797-Qeq2FRmx3ozA0t_MjglasNV2jqQvTo4g.JPEG.haramdesign2016/20151216_131113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77072"/>
            <a:ext cx="4176464" cy="2346413"/>
          </a:xfrm>
          <a:prstGeom prst="rect">
            <a:avLst/>
          </a:prstGeom>
          <a:noFill/>
        </p:spPr>
      </p:pic>
      <p:pic>
        <p:nvPicPr>
          <p:cNvPr id="46086" name="Picture 6" descr="http://postfiles12.naver.net/MjAxNjEyMDVfMjQ4/MDAxNDgwOTQyNTI1OTEx.lwRqWHQtkaM3hW4TyHQ7niu-3lh6TWXrGyrlUkxizpkg.xwBZMGCuh7IyhimrXgCT8DEtVgnZTgiE3TCuLty21Fcg.JPEG.haramdesign2016/20151216_131101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84784"/>
            <a:ext cx="3674198" cy="2064231"/>
          </a:xfrm>
          <a:prstGeom prst="rect">
            <a:avLst/>
          </a:prstGeom>
          <a:noFill/>
        </p:spPr>
      </p:pic>
      <p:pic>
        <p:nvPicPr>
          <p:cNvPr id="46090" name="Picture 10" descr="http://postfiles1.naver.net/MjAxNjEyMDVfMTg3/MDAxNDgwOTQyNTI2MTYy.mRNNvnvDZNEnnaeo6jDsSzfy2km3F80xXXai2FeRqU0g.JDqCn_MLnZyZYMIxoKiNwLJ84FqvdYNhjd7r1jLIB7gg.JPEG.haramdesign2016/20151216_131104.jpg?type=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61048"/>
            <a:ext cx="2952328" cy="1658672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4860032" y="5733256"/>
            <a:ext cx="1152128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놀부옛날통닭</a:t>
            </a:r>
            <a:endParaRPr lang="en-US" altLang="ko-KR" sz="1200" b="1" dirty="0" smtClean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ANCHISE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프랜차이즈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1547664" y="113398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3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026" name="Picture 2" descr="http://postfiles13.naver.net/MjAxNjEyMDVfODgg/MDAxNDgwOTM4ODEyMDM3.SBy8RHKoSpPakZIBjEKhWvNbM3Qt4vtJeFnNF8tlFdQg.qmnFokUQiqBFTSYxK8lPcCk3ZcDVu2CThVSmxWcxVXAg.PNG.haramdesign2016/%EB%82%B4%EB%B6%80_01.pn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72816"/>
            <a:ext cx="3651468" cy="18722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28" name="Picture 4" descr="http://postfiles7.naver.net/MjAxNjEyMDVfMTkg/MDAxNDgwOTM4ODEyNDc3.6L1duFBRyqfetORvnoDIrwD4sPoBbCK-T14jmmg6DhUg.8AeH1Ou52aUsSUU_8TtfKp1aAzwxZOh_GnIm_kerhVwg.PNG.haramdesign2016/%EB%82%B4%EB%B6%80_02.pn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3672408" cy="1944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0" name="Picture 6" descr="http://postfiles3.naver.net/MjAxNjEyMDVfNjEg/MDAxNDgwOTM4ODEyNzQ5.HmfS53412RNexZ-L5pY4VdAbZ_uyZx8pbIVoyG3DLVYg.tDPDf0PcxC4mvCkolkoxi90iJSo_VI3u7RqGBm5r7H4g.PNG.haramdesign2016/%EB%82%B4%EB%B6%80_04.png?type=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772816"/>
            <a:ext cx="3672408" cy="18722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32" name="Picture 8" descr="http://postfiles4.naver.net/MjAxNjEyMDVfMTM3/MDAxNDgwOTM4ODEzMTg0.WtzGQwkgl4Vx6Vehifd-ziNE0HrDbLc5ITnYLVWpDDAg.0Ui2oggUAOo6Bel5jzhkiR-uubJjQdPw0B3GDC9QrUwg.PNG.haramdesign2016/%EB%82%B4%EB%B6%80_05.png?type=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005064"/>
            <a:ext cx="3651468" cy="1944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직사각형 7"/>
          <p:cNvSpPr/>
          <p:nvPr/>
        </p:nvSpPr>
        <p:spPr>
          <a:xfrm>
            <a:off x="3707904" y="6093296"/>
            <a:ext cx="1728192" cy="36004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또봉이치킨</a:t>
            </a:r>
            <a:endParaRPr lang="en-US" altLang="ko-KR" sz="1200" b="1" dirty="0" smtClean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ANCHISE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프랜차이즈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1547664" y="113398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3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54274" name="Picture 2" descr="http://postfiles7.naver.net/MjAxNjEyMDVfMTQ1/MDAxNDgwOTM3NTc5NzIx.lLqwRkNSperfA8s1PuUgEKeefuFoP_52O8B7sSHAP1Ug.Ze9tGAm0fyR18luJj5JbPwajUwr1RoA_QZi6lNAv8sMg.JPEG.haramdesign2016/%EB%B9%B51-2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572000" cy="2654085"/>
          </a:xfrm>
          <a:prstGeom prst="rect">
            <a:avLst/>
          </a:prstGeom>
          <a:noFill/>
        </p:spPr>
      </p:pic>
      <p:pic>
        <p:nvPicPr>
          <p:cNvPr id="54276" name="Picture 4" descr="http://postfiles10.naver.net/MjAxNjEyMDVfMjUx/MDAxNDgwOTM3NTc5NDcz.520VDREhu-hAkswyT9iruvXz935_YOFxtaXVyYX5u6Yg.6MynEZRM6pDapATGQSSalItC_VjA7g5ol77-nxE-XhAg.JPEG.haramdesign2016/%EB%B9%B51-1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772816"/>
            <a:ext cx="5076056" cy="3448051"/>
          </a:xfrm>
          <a:prstGeom prst="rect">
            <a:avLst/>
          </a:prstGeom>
          <a:noFill/>
        </p:spPr>
      </p:pic>
      <p:pic>
        <p:nvPicPr>
          <p:cNvPr id="54278" name="Picture 6" descr="http://postfiles15.naver.net/MjAxNjEyMDZfMTEw/MDAxNDgxMDE0Mzk5Mjcz.S5XUi6vq9lWXck2-_0Mt31GR0kV-MGFoXL5rtHVEdYIg.3U4H7DE1fXOOBjb7xLxqobC7PDgPNP7uic7ZHCiTA4gg.JPEG.haramdesign2016/P20161110_210204938_03599509-7BD3-4EF1-A554-27E7EAB44D67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437112"/>
            <a:ext cx="3456384" cy="2052229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4384528" y="4701120"/>
            <a:ext cx="1728192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/>
                </a:solidFill>
              </a:rPr>
              <a:t>근대골목단팥빵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ANCHISE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프랜차이즈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1547664" y="113398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3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671624" y="2623624"/>
            <a:ext cx="1512168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청담동 사무실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3D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6" descr="http://postfiles7.naver.net/MjAxNjEyMDVfMTMy/MDAxNDgwOTQ0MDc2MDI2.nrNbqfywWKy_blNIoXeNtsr-WXI4zDjHnufhKIJtQuog.nFEGLgoxGg7zUS7Hf9dGhhaB_zkhMI5SpH4tK7t8vvkg.JPEG.haramdesign2016/160503_10.jpg?type=w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8" y="1557944"/>
            <a:ext cx="3096344" cy="2133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8" y="3861048"/>
            <a:ext cx="303041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3" descr="http://postfiles12.naver.net/MjAxNjEyMDVfMjg2/MDAxNDgwOTQ0MDc3ODYz.700qgrhhvY4d18hhx0QBlVROrpVM7cSsW0rCMtG4M34g.79f4szS-Z5Jm96oxvHZ9GkDcyxP60FJW_QuAePRnlUQg.JPEG.haramdesign2016/160503_28.jpg?type=w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84" y="3861048"/>
            <a:ext cx="2238372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http://postfiles3.naver.net/MjAxNjEyMDVfMjQ3/MDAxNDgwOTQ0MDc4MTM0.Zv6D1LKqt_k8DoJBdT0hL78_JYTZjmSa30enH7OKUY0g.B0ka3aEJN1Epgi3FAssuHeahGmY7aT7l56o8D08wMlUg.JPEG.haramdesign2016/160503_29.jpg?type=w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52" y="3861048"/>
            <a:ext cx="2298936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http://postfiles1.naver.net/MjAxNjEyMDVfMTQ5/MDAxNDgwOTQ0MDc2MjA2.-nTGPryd6p1a0CniZUJoyeLuhWUFSwjdgK5jD3fX22wg.sbhlcsWD76D07JDdlYwcu7BsoKKVpWFnd_6k0qrCve0g.JPEG.haramdesign2016/160503_15.jpg?type=w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2736304" cy="2133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</a:t>
            </a:r>
            <a:endParaRPr lang="en-US" altLang="ko-KR" sz="2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작업공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간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1403688" y="1124776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32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280030" y="3566764"/>
            <a:ext cx="1872208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주택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(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건축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) 3D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</a:t>
            </a:r>
            <a:endParaRPr lang="en-US" altLang="ko-KR" sz="2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작업공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간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1403688" y="1124776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postfiles2.naver.net/MjAxNjEyMDVfMTE1/MDAxNDgwOTQzMzcyNDQ1.uoh-RUhDx-0XUrCO8bcvLlSSDW34wixjUhQAcmGTYZQg.Jbv2DioDq57W6w0xvWcutwXGeNS6sq7t2qvG-Q7XsL0g.JPEG.haramdesign2016/1st_copy.jpg?type=w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7179"/>
            <a:ext cx="5238750" cy="2943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950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377682" y="2708920"/>
            <a:ext cx="1872208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사무실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&amp;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전시장</a:t>
            </a:r>
            <a:r>
              <a:rPr lang="en-US" altLang="ko-KR" sz="1200" b="1" dirty="0">
                <a:solidFill>
                  <a:schemeClr val="tx1"/>
                </a:solidFill>
              </a:rPr>
              <a:t>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3D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</a:t>
            </a:r>
            <a:endParaRPr lang="en-US" altLang="ko-KR" sz="2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작업공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간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1403688" y="1124776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://postfiles10.naver.net/MjAxNjEyMDVfMTA2/MDAxNDgwOTQzMjg2OTAw.0ZDbU_uTF71ZHGltbyhbxxcd58HXshkGux_7adZ5V58g.gLwqReURn0SOsVloj9uul3ifCTmMrbHcvvCOdnMe76Ug.JPEG.haramdesign2016/1.jpg?type=w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46" y="1922536"/>
            <a:ext cx="3384376" cy="2874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ostfiles9.naver.net/MjAxNjEyMDVfMjEw/MDAxNDgwOTQzMjg3MTAw.RkqRPElv4rJNjygojKxUaoXMRwve3oVVYSGEoLiuqTog.i5x7Gn9EQReiwDXVQbAR7NENEOxNLm4jMN46K0UMzlsg.JPEG.haramdesign2016/3.jpg?type=w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11832"/>
            <a:ext cx="3553185" cy="2681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923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237590" y="5547560"/>
            <a:ext cx="1514470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대기실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&amp;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카페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3D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</a:t>
            </a:r>
            <a:endParaRPr lang="en-US" altLang="ko-KR" sz="2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작업공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간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1403688" y="1124776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postfiles7.naver.net/MjAxNjEyMDVfOTAg/MDAxNDgwOTQzNDYwMjU3.U221iF6tq7DpTuy-mjWVceh0ELoqZMiZ5Ty-MD31Z3Ag.HZKHnKV5nyMrxJLlsG8skVN2PNfUcBvBnJ0S7luFN7Yg.JPEG.haramdesign2016/%EF%BF%BD_%EF%BF%BD1.JPG?type=w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20" y="4146776"/>
            <a:ext cx="3024336" cy="2074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ostfiles14.naver.net/MjAxNjEyMDVfMTc3/MDAxNDgwOTQzNDYwNTE3.nwJrxWzd-AIur4WnMUgXNgEqAUAsSoiLun6eNZyu5uUg.N1vUpqrwV21E1o9COhxAhegSiIdV54vsSgN80-DSPFQg.JPEG.haramdesign2016/%EF%BF%BD%EF%BF%BD1.JPG?type=w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20" y="1700808"/>
            <a:ext cx="3024336" cy="21335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ostfiles3.naver.net/MjAxNjEyMDVfMjc3/MDAxNDgwOTQzNDYwNzI2.1eTShPJn1F3em2WJVLEuwoj54jSrWUDL1CNov_Sn1MYg.A156vcREOlykDDGYmni0LPpzAV_5xoFPXgTovxkzsJYg.JPEG.haramdesign2016/%EF%BF%BD%EF%BF%BD2.JPG?type=w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56" y="2446412"/>
            <a:ext cx="3504446" cy="3051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1042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019072" y="4005064"/>
            <a:ext cx="1872208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성서 사무실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3D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</a:t>
            </a:r>
            <a:endParaRPr lang="en-US" altLang="ko-KR" sz="2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작업공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간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1403688" y="1124776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postfiles14.naver.net/MjAxNjEyMDVfODgg/MDAxNDgwOTQxNjI5NDEw.JE7ATFp1RarGTauqCdRYbXDLN7GBtY7VuAjuHF-MKMsg.Z3AEBva4-_xFj4LD_DZsj5Zas3j0g9msCOVnoLVph4Ig.JPEG.haramdesign2016/1437641823740.jpg?type=w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93" y="1705776"/>
            <a:ext cx="2515467" cy="18138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ostfiles4.naver.net/MjAxNjEyMDVfNTkg/MDAxNDgwOTQxNjI5ODE1.QdPTf5ojwY9U5X-k4lDgRwbipnaaynjuQJD1VTGrr0Ig.mJnT-ZRbtGHX4M958Q5CoWi6CeXGufCnwnJ4uTn8B80g.JPEG.haramdesign2016/1437641826166.jpg?type=w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36" y="3830637"/>
            <a:ext cx="2983340" cy="21100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postfiles9.naver.net/MjAxNjEyMDVfMTkg/MDAxNDgwOTQxNjMwMTQ0.0eI6kDaj_1hus0soNucqIexiw5cE00d6A0yJkheM-AMg.WUjATjFEgIFvYOA9JoSHj5D8I-sk_Humkak-cktKMUYg.JPEG.haramdesign2016/1437641828697.jpg?type=w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02" y="1705776"/>
            <a:ext cx="2880320" cy="2124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postfiles2.naver.net/MjAxNjEyMDVfODMg/MDAxNDgwOTQxNjMwMzQ2.QxhKjTdxDy6pm3pewe4UmomFmPZJB5t-Nh9GYzQSk4Yg._vTJI9lXX8nWrX0nAkK3_oG6tHw4MtV3cgHa-gDwA1Eg.JPEG.haramdesign2016/1437641831573.jpg?type=w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02" y="4149080"/>
            <a:ext cx="2520280" cy="1782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5018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550168" y="1664804"/>
            <a:ext cx="1872208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tx1"/>
                </a:solidFill>
              </a:rPr>
              <a:t>00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패밀리 레스토랑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3D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</a:t>
            </a:r>
            <a:endParaRPr lang="en-US" altLang="ko-KR" sz="2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작업공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간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1403688" y="1124776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postfiles8.naver.net/MjAxNjEyMDVfMTIy/MDAxNDgwOTQxMjU4MDAw.zttzyT4-6jXXIJpC2ju9Qx8QhPj5M47uGcXLpxxMo1Ug.df-sO5u4qXqRfVyYhEmni5ObdaPC_KIKlbIxhBHFmuog.JPEG.haramdesign2016/1459094667791.jpg?type=w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352" y="2276870"/>
            <a:ext cx="3024336" cy="3496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ostfiles6.naver.net/MjAxNjEyMDVfMjA4/MDAxNDgwOTQxMjU4MTk2.SbgneSZxr5YS3vV7sNKe0F4TYwM413h65DPq4fX7NlQg.dJ-PTXnlB__kvw78i6XEHxQGhZgnf4JkSFDxBYJVUtgg.JPEG.haramdesign2016/1459094669842.jpg?type=w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60" y="2276870"/>
            <a:ext cx="2952328" cy="3496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873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최종-jpg\111 뒷표지-광택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75" t="42370" r="27412" b="45299"/>
          <a:stretch/>
        </p:blipFill>
        <p:spPr bwMode="auto">
          <a:xfrm>
            <a:off x="3347864" y="4149080"/>
            <a:ext cx="5292080" cy="187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8525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6" name="내용 개체 틀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8" y="2077743"/>
            <a:ext cx="6007832" cy="3768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모서리가 둥근 사각형 설명선 6"/>
          <p:cNvSpPr/>
          <p:nvPr/>
        </p:nvSpPr>
        <p:spPr bwMode="auto">
          <a:xfrm rot="792290">
            <a:off x="6115472" y="2048431"/>
            <a:ext cx="2376264" cy="959677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Y동녘M" pitchFamily="18" charset="-127"/>
                <a:ea typeface="HY동녘M" pitchFamily="18" charset="-127"/>
              </a:rPr>
              <a:t>대구광역시 동구 </a:t>
            </a:r>
            <a:r>
              <a:rPr kumimoji="0" lang="ko-KR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HY동녘M" pitchFamily="18" charset="-127"/>
                <a:ea typeface="HY동녘M" pitchFamily="18" charset="-127"/>
              </a:rPr>
              <a:t>율하동</a:t>
            </a:r>
            <a:endParaRPr kumimoji="0" lang="en-US" altLang="ko-K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동녘M" pitchFamily="18" charset="-127"/>
              <a:ea typeface="HY동녘M" pitchFamily="18" charset="-127"/>
            </a:endParaRP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1400" dirty="0" err="1" smtClean="0">
                <a:latin typeface="HY동녘M" pitchFamily="18" charset="-127"/>
                <a:ea typeface="HY동녘M" pitchFamily="18" charset="-127"/>
              </a:rPr>
              <a:t>율하동로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8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길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25, 203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호</a:t>
            </a:r>
            <a:endParaRPr kumimoji="0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TRODUCTION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회사개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요</a:t>
            </a:r>
          </a:p>
        </p:txBody>
      </p:sp>
      <p:cxnSp>
        <p:nvCxnSpPr>
          <p:cNvPr id="13" name="직선 연결선 12"/>
          <p:cNvCxnSpPr/>
          <p:nvPr/>
        </p:nvCxnSpPr>
        <p:spPr>
          <a:xfrm>
            <a:off x="1403648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144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971600" y="1772816"/>
            <a:ext cx="7128791" cy="3888432"/>
          </a:xfrm>
        </p:spPr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buClr>
                <a:srgbClr val="DDDDDD"/>
              </a:buClr>
              <a:buNone/>
            </a:pP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회         사         명 </a:t>
            </a:r>
            <a:r>
              <a:rPr lang="en-US" altLang="ko-KR" sz="1600" b="1" dirty="0">
                <a:solidFill>
                  <a:prstClr val="black"/>
                </a:solidFill>
                <a:latin typeface="돋움"/>
              </a:rPr>
              <a:t>: </a:t>
            </a:r>
            <a:r>
              <a:rPr lang="ko-KR" altLang="en-US" sz="1600" b="1" dirty="0" err="1">
                <a:solidFill>
                  <a:prstClr val="black"/>
                </a:solidFill>
                <a:latin typeface="돋움"/>
              </a:rPr>
              <a:t>하람디자인</a:t>
            </a:r>
            <a:endParaRPr lang="en-US" altLang="ko-KR" sz="1600" b="1" dirty="0">
              <a:solidFill>
                <a:prstClr val="black"/>
              </a:solidFill>
              <a:latin typeface="돋움"/>
            </a:endParaRPr>
          </a:p>
          <a:p>
            <a:pPr marL="0" lvl="0" indent="0">
              <a:lnSpc>
                <a:spcPct val="200000"/>
              </a:lnSpc>
              <a:buClr>
                <a:srgbClr val="DDDDDD"/>
              </a:buClr>
              <a:buNone/>
            </a:pPr>
            <a:r>
              <a:rPr lang="ko-KR" altLang="en-US" sz="1600" b="1" dirty="0" smtClean="0">
                <a:solidFill>
                  <a:prstClr val="black"/>
                </a:solidFill>
                <a:latin typeface="돋움"/>
              </a:rPr>
              <a:t>회    </a:t>
            </a: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사     주     소  </a:t>
            </a:r>
            <a:r>
              <a:rPr lang="en-US" altLang="ko-KR" sz="1600" b="1" dirty="0">
                <a:solidFill>
                  <a:prstClr val="black"/>
                </a:solidFill>
                <a:latin typeface="돋움"/>
              </a:rPr>
              <a:t>: </a:t>
            </a: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대구광역시 동구 </a:t>
            </a:r>
            <a:r>
              <a:rPr lang="ko-KR" altLang="en-US" sz="1600" b="1" dirty="0" err="1">
                <a:solidFill>
                  <a:prstClr val="black"/>
                </a:solidFill>
                <a:latin typeface="돋움"/>
              </a:rPr>
              <a:t>율하동로</a:t>
            </a: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  <a:latin typeface="돋움"/>
              </a:rPr>
              <a:t>8</a:t>
            </a: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길 </a:t>
            </a:r>
            <a:r>
              <a:rPr lang="en-US" altLang="ko-KR" sz="1600" b="1" dirty="0">
                <a:solidFill>
                  <a:prstClr val="black"/>
                </a:solidFill>
                <a:latin typeface="돋움"/>
              </a:rPr>
              <a:t>25. 203</a:t>
            </a: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호</a:t>
            </a:r>
            <a:endParaRPr lang="en-US" altLang="ko-KR" sz="1600" b="1" dirty="0">
              <a:solidFill>
                <a:prstClr val="black"/>
              </a:solidFill>
              <a:latin typeface="돋움"/>
            </a:endParaRPr>
          </a:p>
          <a:p>
            <a:pPr marL="0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사 업 자 등 </a:t>
            </a:r>
            <a:r>
              <a:rPr lang="ko-KR" altLang="en-US" sz="1600" b="1" dirty="0" err="1">
                <a:solidFill>
                  <a:prstClr val="black"/>
                </a:solidFill>
                <a:latin typeface="돋움"/>
              </a:rPr>
              <a:t>록</a:t>
            </a: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 번 호 </a:t>
            </a:r>
            <a:r>
              <a:rPr lang="en-US" altLang="ko-KR" sz="1600" b="1" dirty="0">
                <a:solidFill>
                  <a:prstClr val="black"/>
                </a:solidFill>
                <a:latin typeface="돋움"/>
              </a:rPr>
              <a:t>: 509-72-00066</a:t>
            </a:r>
          </a:p>
          <a:p>
            <a:pPr marL="0" lvl="0" indent="0">
              <a:lnSpc>
                <a:spcPct val="200000"/>
              </a:lnSpc>
              <a:buClr>
                <a:srgbClr val="DDDDDD"/>
              </a:buClr>
              <a:buNone/>
            </a:pP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사         업         명 </a:t>
            </a:r>
            <a:r>
              <a:rPr lang="en-US" altLang="ko-KR" sz="1600" b="1" dirty="0">
                <a:solidFill>
                  <a:prstClr val="black"/>
                </a:solidFill>
                <a:latin typeface="돋움"/>
              </a:rPr>
              <a:t>: </a:t>
            </a: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건설업</a:t>
            </a:r>
            <a:r>
              <a:rPr lang="en-US" altLang="ko-KR" sz="1600" b="1" dirty="0">
                <a:solidFill>
                  <a:prstClr val="black"/>
                </a:solidFill>
                <a:latin typeface="돋움"/>
              </a:rPr>
              <a:t>, </a:t>
            </a: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인테리어 공사</a:t>
            </a:r>
            <a:endParaRPr lang="en-US" altLang="ko-KR" sz="1600" b="1" dirty="0">
              <a:solidFill>
                <a:prstClr val="black"/>
              </a:solidFill>
              <a:latin typeface="돋움"/>
            </a:endParaRPr>
          </a:p>
          <a:p>
            <a:pPr marL="0" lvl="0" indent="0">
              <a:lnSpc>
                <a:spcPct val="200000"/>
              </a:lnSpc>
              <a:buClr>
                <a:srgbClr val="DDDDDD"/>
              </a:buClr>
              <a:buNone/>
            </a:pP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전      화 </a:t>
            </a:r>
            <a:r>
              <a:rPr lang="en-US" altLang="ko-KR" sz="1600" b="1" dirty="0">
                <a:solidFill>
                  <a:prstClr val="black"/>
                </a:solidFill>
                <a:latin typeface="돋움"/>
              </a:rPr>
              <a:t>/ </a:t>
            </a: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팩      </a:t>
            </a:r>
            <a:r>
              <a:rPr lang="ko-KR" altLang="en-US" sz="1600" b="1" dirty="0" err="1">
                <a:solidFill>
                  <a:prstClr val="black"/>
                </a:solidFill>
                <a:latin typeface="돋움"/>
              </a:rPr>
              <a:t>스</a:t>
            </a:r>
            <a:r>
              <a:rPr lang="ko-KR" altLang="en-US" sz="1600" b="1" dirty="0">
                <a:solidFill>
                  <a:prstClr val="black"/>
                </a:solidFill>
                <a:latin typeface="돋움"/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  <a:latin typeface="돋움"/>
              </a:rPr>
              <a:t>: 053-214-3647 / 053-216-3647</a:t>
            </a:r>
          </a:p>
          <a:p>
            <a:pPr marL="0" lvl="0" indent="0">
              <a:lnSpc>
                <a:spcPct val="200000"/>
              </a:lnSpc>
              <a:buClr>
                <a:srgbClr val="DDDDDD"/>
              </a:buClr>
              <a:buNone/>
            </a:pPr>
            <a:r>
              <a:rPr lang="en-US" altLang="ko-KR" sz="1600" b="1" dirty="0">
                <a:solidFill>
                  <a:prstClr val="black"/>
                </a:solidFill>
                <a:latin typeface="돋움"/>
              </a:rPr>
              <a:t>E-mail   /  Blog      : </a:t>
            </a:r>
            <a:r>
              <a:rPr lang="en-US" altLang="ko-KR" sz="1600" b="1" dirty="0">
                <a:solidFill>
                  <a:prstClr val="black"/>
                </a:solidFill>
                <a:latin typeface="돋움"/>
                <a:hlinkClick r:id="rId2"/>
              </a:rPr>
              <a:t>haramdesign@hanmail.net</a:t>
            </a:r>
            <a:endParaRPr lang="en-US" altLang="ko-KR" sz="1600" b="1" dirty="0">
              <a:solidFill>
                <a:prstClr val="black"/>
              </a:solidFill>
              <a:latin typeface="돋움"/>
            </a:endParaRPr>
          </a:p>
          <a:p>
            <a:pPr marL="0" lvl="0" indent="0">
              <a:lnSpc>
                <a:spcPct val="200000"/>
              </a:lnSpc>
              <a:buClr>
                <a:srgbClr val="DDDDDD"/>
              </a:buClr>
              <a:buNone/>
            </a:pPr>
            <a:r>
              <a:rPr lang="en-US" altLang="ko-KR" sz="1600" b="1" dirty="0">
                <a:solidFill>
                  <a:prstClr val="black"/>
                </a:solidFill>
                <a:latin typeface="돋움"/>
              </a:rPr>
              <a:t>                              http://m.blog.naver.com/haramdesign2016</a:t>
            </a:r>
            <a:endParaRPr lang="ko-KR" altLang="en-US" sz="1600" b="1" dirty="0">
              <a:solidFill>
                <a:prstClr val="black"/>
              </a:solidFill>
              <a:latin typeface="돋움"/>
            </a:endParaRPr>
          </a:p>
          <a:p>
            <a:pPr marL="0" lvl="0" indent="0">
              <a:lnSpc>
                <a:spcPct val="200000"/>
              </a:lnSpc>
              <a:buClr>
                <a:srgbClr val="DDDDDD"/>
              </a:buClr>
              <a:buNone/>
            </a:pPr>
            <a:endParaRPr lang="en-US" altLang="ko-KR" sz="1600" dirty="0">
              <a:solidFill>
                <a:prstClr val="black"/>
              </a:solidFill>
              <a:latin typeface="돋움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altLang="ko-KR" sz="1600" dirty="0" smtClean="0">
              <a:latin typeface="+mj-ea"/>
              <a:ea typeface="+mj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TRODUCTION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회사개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요</a:t>
            </a:r>
          </a:p>
        </p:txBody>
      </p:sp>
      <p:cxnSp>
        <p:nvCxnSpPr>
          <p:cNvPr id="10" name="직선 연결선 9"/>
          <p:cNvCxnSpPr/>
          <p:nvPr/>
        </p:nvCxnSpPr>
        <p:spPr>
          <a:xfrm>
            <a:off x="1403648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13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08894505"/>
              </p:ext>
            </p:extLst>
          </p:nvPr>
        </p:nvGraphicFramePr>
        <p:xfrm>
          <a:off x="971600" y="1556792"/>
          <a:ext cx="6343535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008112"/>
                <a:gridCol w="4183295"/>
              </a:tblGrid>
              <a:tr h="48965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pc="300" dirty="0" smtClean="0">
                          <a:solidFill>
                            <a:srgbClr val="002060"/>
                          </a:solidFill>
                        </a:rPr>
                        <a:t>회</a:t>
                      </a:r>
                      <a:r>
                        <a:rPr lang="ko-KR" altLang="en-US" sz="1000" spc="300" baseline="0" dirty="0" smtClean="0">
                          <a:solidFill>
                            <a:srgbClr val="002060"/>
                          </a:solidFill>
                        </a:rPr>
                        <a:t> 사 연 혁</a:t>
                      </a:r>
                      <a:endParaRPr lang="ko-KR" altLang="en-US" sz="1000" spc="3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2003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년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2006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년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2007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년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2008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년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2011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년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2012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년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2013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년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2014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년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2015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년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2016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년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ctr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2017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년</a:t>
                      </a:r>
                      <a:endParaRPr lang="ko-KR" altLang="en-US" sz="900" spc="3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다빈치커피숍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놀부보쌈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놀부 부대찌개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교촌치킨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BHC</a:t>
                      </a: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칠곡우영펠리스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신기동 주택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방가비어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이남자의초밥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대백프라자포장매장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설빙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 다수지점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찜한남자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 지점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서남시장 변호사사무실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대명동평화상사</a:t>
                      </a:r>
                      <a:r>
                        <a:rPr lang="ko-KR" altLang="en-US" sz="900" spc="300" baseline="0" dirty="0" smtClean="0">
                          <a:solidFill>
                            <a:srgbClr val="002060"/>
                          </a:solidFill>
                        </a:rPr>
                        <a:t> 빌딩</a:t>
                      </a:r>
                      <a:endParaRPr lang="en-US" altLang="ko-KR" sz="900" spc="3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baseline="0" dirty="0" err="1" smtClean="0">
                          <a:solidFill>
                            <a:srgbClr val="002060"/>
                          </a:solidFill>
                        </a:rPr>
                        <a:t>홈센타</a:t>
                      </a:r>
                      <a:r>
                        <a:rPr lang="ko-KR" altLang="en-US" sz="900" spc="300" baseline="0" dirty="0" smtClean="0">
                          <a:solidFill>
                            <a:srgbClr val="002060"/>
                          </a:solidFill>
                        </a:rPr>
                        <a:t> 타일전시장</a:t>
                      </a:r>
                      <a:endParaRPr lang="en-US" altLang="ko-KR" sz="900" spc="3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baseline="0" dirty="0" err="1" smtClean="0">
                          <a:solidFill>
                            <a:srgbClr val="002060"/>
                          </a:solidFill>
                        </a:rPr>
                        <a:t>칠곡우영펠리스</a:t>
                      </a:r>
                      <a:r>
                        <a:rPr lang="ko-KR" altLang="en-US" sz="900" spc="300" baseline="0" dirty="0" smtClean="0">
                          <a:solidFill>
                            <a:srgbClr val="002060"/>
                          </a:solidFill>
                        </a:rPr>
                        <a:t> 사우나 </a:t>
                      </a:r>
                      <a:r>
                        <a:rPr lang="ko-KR" altLang="en-US" sz="900" spc="300" baseline="0" dirty="0" err="1" smtClean="0">
                          <a:solidFill>
                            <a:srgbClr val="002060"/>
                          </a:solidFill>
                        </a:rPr>
                        <a:t>리모델링</a:t>
                      </a:r>
                      <a:endParaRPr lang="en-US" altLang="ko-KR" sz="900" spc="3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효성병원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효성병원 불임센터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산후조리원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현풍주택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서가앤쿡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수성구 </a:t>
                      </a:r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롯데캐슬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 공동주민시설</a:t>
                      </a:r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어린이집</a:t>
                      </a:r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&amp;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노인정</a:t>
                      </a:r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) </a:t>
                      </a: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성서아파트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봉덕동주택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대봉동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 양복점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피부샵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놀부옛날통닭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다비고레스토랑</a:t>
                      </a:r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논산</a:t>
                      </a:r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,</a:t>
                      </a:r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지산점</a:t>
                      </a:r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수성동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롯데캐슬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 편의시설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성서호프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중동커피숍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스트라이크존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8</a:t>
                      </a:r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개지점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근대골목단팥빵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미친닭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ko-KR" altLang="en-US" sz="900" spc="300" dirty="0" err="1" smtClean="0">
                          <a:solidFill>
                            <a:srgbClr val="002060"/>
                          </a:solidFill>
                        </a:rPr>
                        <a:t>또봉이치킨</a:t>
                      </a:r>
                      <a:endParaRPr lang="en-US" altLang="ko-KR" sz="900" spc="300" dirty="0" smtClean="0">
                        <a:solidFill>
                          <a:srgbClr val="002060"/>
                        </a:solidFill>
                      </a:endParaRPr>
                    </a:p>
                    <a:p>
                      <a:pPr lvl="0" algn="l" latinLnBrk="1"/>
                      <a:r>
                        <a:rPr lang="en-US" altLang="ko-KR" sz="900" spc="300" dirty="0" smtClean="0">
                          <a:solidFill>
                            <a:srgbClr val="002060"/>
                          </a:solidFill>
                        </a:rPr>
                        <a:t>GS</a:t>
                      </a:r>
                      <a:r>
                        <a:rPr lang="ko-KR" altLang="en-US" sz="900" spc="300" dirty="0" smtClean="0">
                          <a:solidFill>
                            <a:srgbClr val="002060"/>
                          </a:solidFill>
                        </a:rPr>
                        <a:t>편의점 다수지점 현재까지</a:t>
                      </a:r>
                      <a:endParaRPr lang="ko-KR" altLang="en-US" sz="9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TRODUCTION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회사개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요</a:t>
            </a:r>
          </a:p>
        </p:txBody>
      </p:sp>
      <p:cxnSp>
        <p:nvCxnSpPr>
          <p:cNvPr id="7" name="직선 연결선 6"/>
          <p:cNvCxnSpPr/>
          <p:nvPr/>
        </p:nvCxnSpPr>
        <p:spPr>
          <a:xfrm>
            <a:off x="1403648" y="1196751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37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013402" y="3852583"/>
            <a:ext cx="144016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</a:rPr>
              <a:t>하람디자</a:t>
            </a:r>
            <a:r>
              <a:rPr lang="ko-KR" altLang="en-US" sz="1600" b="1" dirty="0" err="1">
                <a:solidFill>
                  <a:schemeClr val="tx1"/>
                </a:solidFill>
              </a:rPr>
              <a:t>인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2813602" y="3859052"/>
            <a:ext cx="1152128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대구본</a:t>
            </a:r>
            <a:r>
              <a:rPr lang="ko-KR" altLang="en-US" sz="1600" b="1" dirty="0">
                <a:solidFill>
                  <a:schemeClr val="tx1"/>
                </a:solidFill>
              </a:rPr>
              <a:t>사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4470657" y="2348718"/>
            <a:ext cx="144016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기획설계본부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469786" y="3382211"/>
            <a:ext cx="144016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설계공사본부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4469786" y="4401835"/>
            <a:ext cx="144016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관리본부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4472689" y="5296636"/>
            <a:ext cx="144016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영업본부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6434045" y="2119557"/>
            <a:ext cx="144016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기획설계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1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6434045" y="2663373"/>
            <a:ext cx="144016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기획설계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2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6444208" y="3187849"/>
            <a:ext cx="144016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설계공사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1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6444208" y="3720828"/>
            <a:ext cx="144016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설계공사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2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6444208" y="4254099"/>
            <a:ext cx="144016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회 계 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6444208" y="4766521"/>
            <a:ext cx="144016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경 리 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6452220" y="5296419"/>
            <a:ext cx="1440160" cy="360040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</a:rPr>
              <a:t>영업지원팀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cxnSp>
        <p:nvCxnSpPr>
          <p:cNvPr id="54" name="직선 연결선 53"/>
          <p:cNvCxnSpPr>
            <a:stCxn id="3" idx="3"/>
            <a:endCxn id="19" idx="1"/>
          </p:cNvCxnSpPr>
          <p:nvPr/>
        </p:nvCxnSpPr>
        <p:spPr>
          <a:xfrm>
            <a:off x="2453562" y="4032603"/>
            <a:ext cx="360040" cy="64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꺾인 연결선 59"/>
          <p:cNvCxnSpPr>
            <a:stCxn id="20" idx="1"/>
            <a:endCxn id="23" idx="1"/>
          </p:cNvCxnSpPr>
          <p:nvPr/>
        </p:nvCxnSpPr>
        <p:spPr>
          <a:xfrm rot="10800000" flipH="1" flipV="1">
            <a:off x="4470657" y="2528738"/>
            <a:ext cx="2032" cy="2947918"/>
          </a:xfrm>
          <a:prstGeom prst="bentConnector3">
            <a:avLst>
              <a:gd name="adj1" fmla="val -112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직선 연결선 2051"/>
          <p:cNvCxnSpPr>
            <a:endCxn id="21" idx="1"/>
          </p:cNvCxnSpPr>
          <p:nvPr/>
        </p:nvCxnSpPr>
        <p:spPr>
          <a:xfrm>
            <a:off x="4253762" y="3562231"/>
            <a:ext cx="21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직선 연결선 2055"/>
          <p:cNvCxnSpPr>
            <a:endCxn id="22" idx="1"/>
          </p:cNvCxnSpPr>
          <p:nvPr/>
        </p:nvCxnSpPr>
        <p:spPr>
          <a:xfrm>
            <a:off x="4253762" y="4581855"/>
            <a:ext cx="21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직선 연결선 2059"/>
          <p:cNvCxnSpPr>
            <a:stCxn id="19" idx="3"/>
          </p:cNvCxnSpPr>
          <p:nvPr/>
        </p:nvCxnSpPr>
        <p:spPr>
          <a:xfrm>
            <a:off x="3965730" y="4039072"/>
            <a:ext cx="2880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꺾인 연결선 2061"/>
          <p:cNvCxnSpPr>
            <a:stCxn id="26" idx="1"/>
            <a:endCxn id="34" idx="1"/>
          </p:cNvCxnSpPr>
          <p:nvPr/>
        </p:nvCxnSpPr>
        <p:spPr>
          <a:xfrm rot="10800000" flipH="1" flipV="1">
            <a:off x="6434044" y="2299577"/>
            <a:ext cx="18175" cy="3176862"/>
          </a:xfrm>
          <a:prstGeom prst="bentConnector3">
            <a:avLst>
              <a:gd name="adj1" fmla="val -125777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직선 연결선 2065"/>
          <p:cNvCxnSpPr>
            <a:stCxn id="20" idx="3"/>
          </p:cNvCxnSpPr>
          <p:nvPr/>
        </p:nvCxnSpPr>
        <p:spPr>
          <a:xfrm>
            <a:off x="5910817" y="2528738"/>
            <a:ext cx="2871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직선 연결선 2067"/>
          <p:cNvCxnSpPr>
            <a:stCxn id="21" idx="3"/>
          </p:cNvCxnSpPr>
          <p:nvPr/>
        </p:nvCxnSpPr>
        <p:spPr>
          <a:xfrm>
            <a:off x="5909946" y="3562231"/>
            <a:ext cx="2880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직선 연결선 2069"/>
          <p:cNvCxnSpPr>
            <a:stCxn id="22" idx="3"/>
          </p:cNvCxnSpPr>
          <p:nvPr/>
        </p:nvCxnSpPr>
        <p:spPr>
          <a:xfrm>
            <a:off x="5909946" y="4581855"/>
            <a:ext cx="2880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2" name="직선 연결선 2071"/>
          <p:cNvCxnSpPr>
            <a:stCxn id="23" idx="3"/>
          </p:cNvCxnSpPr>
          <p:nvPr/>
        </p:nvCxnSpPr>
        <p:spPr>
          <a:xfrm>
            <a:off x="5912849" y="5476656"/>
            <a:ext cx="2851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4" name="직선 연결선 2073"/>
          <p:cNvCxnSpPr>
            <a:endCxn id="27" idx="1"/>
          </p:cNvCxnSpPr>
          <p:nvPr/>
        </p:nvCxnSpPr>
        <p:spPr>
          <a:xfrm>
            <a:off x="6197978" y="2843393"/>
            <a:ext cx="2360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6" name="직선 연결선 2075"/>
          <p:cNvCxnSpPr>
            <a:endCxn id="28" idx="1"/>
          </p:cNvCxnSpPr>
          <p:nvPr/>
        </p:nvCxnSpPr>
        <p:spPr>
          <a:xfrm>
            <a:off x="6197978" y="3367869"/>
            <a:ext cx="246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직선 연결선 2077"/>
          <p:cNvCxnSpPr>
            <a:endCxn id="29" idx="1"/>
          </p:cNvCxnSpPr>
          <p:nvPr/>
        </p:nvCxnSpPr>
        <p:spPr>
          <a:xfrm>
            <a:off x="6197978" y="3900848"/>
            <a:ext cx="246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0" name="직선 연결선 2079"/>
          <p:cNvCxnSpPr>
            <a:endCxn id="32" idx="1"/>
          </p:cNvCxnSpPr>
          <p:nvPr/>
        </p:nvCxnSpPr>
        <p:spPr>
          <a:xfrm>
            <a:off x="6197978" y="4434119"/>
            <a:ext cx="246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2" name="직선 연결선 2081"/>
          <p:cNvCxnSpPr>
            <a:endCxn id="33" idx="1"/>
          </p:cNvCxnSpPr>
          <p:nvPr/>
        </p:nvCxnSpPr>
        <p:spPr>
          <a:xfrm>
            <a:off x="6197978" y="4946541"/>
            <a:ext cx="246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GANIZATION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회사조직</a:t>
            </a:r>
            <a:r>
              <a:rPr lang="ko-KR" altLang="en-US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도</a:t>
            </a:r>
          </a:p>
        </p:txBody>
      </p:sp>
      <p:cxnSp>
        <p:nvCxnSpPr>
          <p:cNvPr id="40" name="직선 연결선 39"/>
          <p:cNvCxnSpPr/>
          <p:nvPr/>
        </p:nvCxnSpPr>
        <p:spPr>
          <a:xfrm>
            <a:off x="1547664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5465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956376" y="6093296"/>
            <a:ext cx="7200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36018029"/>
              </p:ext>
            </p:extLst>
          </p:nvPr>
        </p:nvGraphicFramePr>
        <p:xfrm>
          <a:off x="4716016" y="1852997"/>
          <a:ext cx="2808312" cy="396385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64096"/>
                <a:gridCol w="1944216"/>
              </a:tblGrid>
              <a:tr h="711907"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HOSPITAL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trike="noStrike" dirty="0" smtClean="0">
                          <a:ln>
                            <a:gradFill>
                              <a:gsLst>
                                <a:gs pos="0">
                                  <a:schemeClr val="accent1">
                                    <a:shade val="30000"/>
                                    <a:satMod val="115000"/>
                                  </a:schemeClr>
                                </a:gs>
                                <a:gs pos="50000">
                                  <a:schemeClr val="accent1">
                                    <a:shade val="67500"/>
                                    <a:satMod val="115000"/>
                                  </a:schemeClr>
                                </a:gs>
                                <a:gs pos="100000">
                                  <a:schemeClr val="accent1">
                                    <a:shade val="100000"/>
                                    <a:satMod val="115000"/>
                                  </a:schemeClr>
                                </a:gs>
                              </a:gsLst>
                              <a:lin ang="5400000" scaled="0"/>
                            </a:gradFill>
                          </a:ln>
                          <a:gradFill flip="none" rotWithShape="1">
                            <a:gsLst>
                              <a:gs pos="10424">
                                <a:srgbClr val="8C8C8C"/>
                              </a:gs>
                              <a:gs pos="22514">
                                <a:srgbClr val="9A9A9A"/>
                              </a:gs>
                              <a:gs pos="35850">
                                <a:srgbClr val="A9A9A9"/>
                              </a:gs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  <a:tileRect/>
                          </a:gradFill>
                          <a:effectLst/>
                          <a:latin typeface="+mn-ea"/>
                          <a:ea typeface="+mn-ea"/>
                        </a:rPr>
                        <a:t>HOSPITAL</a:t>
                      </a:r>
                      <a:endParaRPr lang="ko-KR" altLang="en-US" sz="1000" b="1" strike="noStrike" dirty="0" smtClean="0">
                        <a:ln>
                          <a:gradFill>
                            <a:gsLst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lin ang="5400000" scaled="0"/>
                          </a:gradFill>
                        </a:ln>
                        <a:gradFill flip="none" rotWithShape="1">
                          <a:gsLst>
                            <a:gs pos="10424">
                              <a:srgbClr val="8C8C8C"/>
                            </a:gs>
                            <a:gs pos="22514">
                              <a:srgbClr val="9A9A9A"/>
                            </a:gs>
                            <a:gs pos="35850">
                              <a:srgbClr val="A9A9A9"/>
                            </a:gs>
                            <a:gs pos="0">
                              <a:schemeClr val="accent1"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1"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1">
                                <a:shade val="100000"/>
                                <a:satMod val="115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effectLst/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효성병원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효성병원 불임센터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산후조리원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latinLnBrk="1">
                        <a:lnSpc>
                          <a:spcPct val="60000"/>
                        </a:lnSpc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60000"/>
                        </a:lnSpc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6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OFFICE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trike="noStrike" dirty="0" smtClean="0">
                          <a:ln>
                            <a:gradFill>
                              <a:gsLst>
                                <a:gs pos="0">
                                  <a:schemeClr val="accent1">
                                    <a:shade val="30000"/>
                                    <a:satMod val="115000"/>
                                  </a:schemeClr>
                                </a:gs>
                                <a:gs pos="50000">
                                  <a:schemeClr val="accent1">
                                    <a:shade val="67500"/>
                                    <a:satMod val="115000"/>
                                  </a:schemeClr>
                                </a:gs>
                                <a:gs pos="100000">
                                  <a:schemeClr val="accent1">
                                    <a:shade val="100000"/>
                                    <a:satMod val="115000"/>
                                  </a:schemeClr>
                                </a:gs>
                              </a:gsLst>
                              <a:lin ang="5400000" scaled="0"/>
                            </a:gradFill>
                          </a:ln>
                          <a:gradFill flip="none" rotWithShape="1">
                            <a:gsLst>
                              <a:gs pos="10424">
                                <a:srgbClr val="8C8C8C"/>
                              </a:gs>
                              <a:gs pos="22514">
                                <a:srgbClr val="9A9A9A"/>
                              </a:gs>
                              <a:gs pos="35850">
                                <a:srgbClr val="A9A9A9"/>
                              </a:gs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  <a:tileRect/>
                          </a:gradFill>
                          <a:effectLst/>
                          <a:latin typeface="+mn-ea"/>
                          <a:ea typeface="+mn-ea"/>
                        </a:rPr>
                        <a:t>OFFICE</a:t>
                      </a:r>
                      <a:endParaRPr lang="ko-KR" altLang="en-US" sz="1000" b="1" strike="noStrike" dirty="0" smtClean="0">
                        <a:ln>
                          <a:gradFill>
                            <a:gsLst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lin ang="5400000" scaled="0"/>
                          </a:gradFill>
                        </a:ln>
                        <a:gradFill flip="none" rotWithShape="1">
                          <a:gsLst>
                            <a:gs pos="10424">
                              <a:srgbClr val="8C8C8C"/>
                            </a:gs>
                            <a:gs pos="22514">
                              <a:srgbClr val="9A9A9A"/>
                            </a:gs>
                            <a:gs pos="35850">
                              <a:srgbClr val="A9A9A9"/>
                            </a:gs>
                            <a:gs pos="0">
                              <a:schemeClr val="accent1"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1"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1">
                                <a:shade val="100000"/>
                                <a:satMod val="115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effectLst/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en-US" altLang="ko-KR" sz="10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vl="0" algn="just"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서남시장 변호사사무실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vl="0" algn="just"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대봉동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양복점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피부샵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7855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6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SIP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trike="noStrike" dirty="0" smtClean="0">
                          <a:ln>
                            <a:gradFill>
                              <a:gsLst>
                                <a:gs pos="0">
                                  <a:schemeClr val="accent1">
                                    <a:shade val="30000"/>
                                    <a:satMod val="115000"/>
                                  </a:schemeClr>
                                </a:gs>
                                <a:gs pos="50000">
                                  <a:schemeClr val="accent1">
                                    <a:shade val="67500"/>
                                    <a:satMod val="115000"/>
                                  </a:schemeClr>
                                </a:gs>
                                <a:gs pos="100000">
                                  <a:schemeClr val="accent1">
                                    <a:shade val="100000"/>
                                    <a:satMod val="115000"/>
                                  </a:schemeClr>
                                </a:gs>
                              </a:gsLst>
                              <a:lin ang="5400000" scaled="0"/>
                            </a:gradFill>
                          </a:ln>
                          <a:gradFill flip="none" rotWithShape="1">
                            <a:gsLst>
                              <a:gs pos="10424">
                                <a:srgbClr val="8C8C8C"/>
                              </a:gs>
                              <a:gs pos="22514">
                                <a:srgbClr val="9A9A9A"/>
                              </a:gs>
                              <a:gs pos="35850">
                                <a:srgbClr val="A9A9A9"/>
                              </a:gs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  <a:tileRect/>
                          </a:gradFill>
                          <a:effectLst/>
                          <a:latin typeface="+mn-ea"/>
                          <a:ea typeface="+mn-ea"/>
                        </a:rPr>
                        <a:t>SIP</a:t>
                      </a:r>
                      <a:endParaRPr lang="ko-KR" altLang="en-US" sz="1000" b="1" strike="noStrike" dirty="0" smtClean="0">
                        <a:ln>
                          <a:gradFill>
                            <a:gsLst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lin ang="5400000" scaled="0"/>
                          </a:gradFill>
                        </a:ln>
                        <a:gradFill flip="none" rotWithShape="1">
                          <a:gsLst>
                            <a:gs pos="10424">
                              <a:srgbClr val="8C8C8C"/>
                            </a:gs>
                            <a:gs pos="22514">
                              <a:srgbClr val="9A9A9A"/>
                            </a:gs>
                            <a:gs pos="35850">
                              <a:srgbClr val="A9A9A9"/>
                            </a:gs>
                            <a:gs pos="0">
                              <a:schemeClr val="accent1"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1"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1">
                                <a:shade val="100000"/>
                                <a:satMod val="115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effectLst/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놀부보쌈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놀부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부대찌개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설빙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다수지점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교촌치킨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BHc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대백프라자포장매장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방가비어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이남자의초밥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찜한남자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지점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근대골목단팥빵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미친닭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또봉이치킨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놀부옛날통닭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GS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편의점 다수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72589823"/>
              </p:ext>
            </p:extLst>
          </p:nvPr>
        </p:nvGraphicFramePr>
        <p:xfrm>
          <a:off x="971600" y="1844824"/>
          <a:ext cx="3528392" cy="419413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96144"/>
                <a:gridCol w="2232248"/>
              </a:tblGrid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RESTAURANT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trike="noStrike" dirty="0" smtClean="0">
                          <a:ln>
                            <a:gradFill>
                              <a:gsLst>
                                <a:gs pos="0">
                                  <a:schemeClr val="accent1">
                                    <a:shade val="30000"/>
                                    <a:satMod val="115000"/>
                                  </a:schemeClr>
                                </a:gs>
                                <a:gs pos="50000">
                                  <a:schemeClr val="accent1">
                                    <a:shade val="67500"/>
                                    <a:satMod val="115000"/>
                                  </a:schemeClr>
                                </a:gs>
                                <a:gs pos="100000">
                                  <a:schemeClr val="accent1">
                                    <a:shade val="100000"/>
                                    <a:satMod val="115000"/>
                                  </a:schemeClr>
                                </a:gs>
                              </a:gsLst>
                              <a:lin ang="5400000" scaled="0"/>
                            </a:gradFill>
                          </a:ln>
                          <a:gradFill flip="none" rotWithShape="1">
                            <a:gsLst>
                              <a:gs pos="10424">
                                <a:srgbClr val="8C8C8C"/>
                              </a:gs>
                              <a:gs pos="22514">
                                <a:srgbClr val="9A9A9A"/>
                              </a:gs>
                              <a:gs pos="35850">
                                <a:srgbClr val="A9A9A9"/>
                              </a:gs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  <a:tileRect/>
                          </a:gradFill>
                          <a:effectLst/>
                          <a:latin typeface="+mn-ea"/>
                          <a:ea typeface="+mn-ea"/>
                        </a:rPr>
                        <a:t>RESTAURANT</a:t>
                      </a:r>
                      <a:endParaRPr lang="ko-KR" altLang="en-US" sz="1000" b="1" strike="noStrike" dirty="0" smtClean="0">
                        <a:ln>
                          <a:gradFill>
                            <a:gsLst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lin ang="5400000" scaled="0"/>
                          </a:gradFill>
                        </a:ln>
                        <a:gradFill flip="none" rotWithShape="1">
                          <a:gsLst>
                            <a:gs pos="10424">
                              <a:srgbClr val="8C8C8C"/>
                            </a:gs>
                            <a:gs pos="22514">
                              <a:srgbClr val="9A9A9A"/>
                            </a:gs>
                            <a:gs pos="35850">
                              <a:srgbClr val="A9A9A9"/>
                            </a:gs>
                            <a:gs pos="0">
                              <a:schemeClr val="accent1"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1"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1">
                                <a:shade val="100000"/>
                                <a:satMod val="115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effectLst/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다빈치커피숍</a:t>
                      </a:r>
                      <a:endParaRPr lang="en-US" altLang="ko-KR" sz="1000" b="1" dirty="0" smtClean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다비고레스토랑</a:t>
                      </a:r>
                      <a:r>
                        <a:rPr lang="en-US" altLang="ko-KR" sz="1000" b="1" dirty="0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논산</a:t>
                      </a:r>
                      <a:r>
                        <a:rPr lang="en-US" altLang="ko-KR" sz="1000" b="1" dirty="0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="1" dirty="0" err="1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시지점</a:t>
                      </a:r>
                      <a:r>
                        <a:rPr lang="en-US" altLang="ko-KR" sz="1000" b="1" dirty="0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성서호프</a:t>
                      </a:r>
                      <a:endParaRPr lang="en-US" altLang="ko-KR" sz="1000" b="1" dirty="0" smtClean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서가앤쿡</a:t>
                      </a:r>
                      <a:endParaRPr lang="en-US" altLang="ko-KR" sz="1000" b="1" dirty="0" smtClean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중동커피숍</a:t>
                      </a:r>
                      <a:endParaRPr lang="ko-KR" altLang="en-US" sz="10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GOVERNMENT</a:t>
                      </a: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ISSUE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BUILDINGS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trike="noStrike" dirty="0" smtClean="0">
                          <a:ln>
                            <a:gradFill>
                              <a:gsLst>
                                <a:gs pos="0">
                                  <a:schemeClr val="accent1">
                                    <a:shade val="30000"/>
                                    <a:satMod val="115000"/>
                                  </a:schemeClr>
                                </a:gs>
                                <a:gs pos="50000">
                                  <a:schemeClr val="accent1">
                                    <a:shade val="67500"/>
                                    <a:satMod val="115000"/>
                                  </a:schemeClr>
                                </a:gs>
                                <a:gs pos="100000">
                                  <a:schemeClr val="accent1">
                                    <a:shade val="100000"/>
                                    <a:satMod val="115000"/>
                                  </a:schemeClr>
                                </a:gs>
                              </a:gsLst>
                              <a:lin ang="5400000" scaled="0"/>
                            </a:gra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GOVERNMENT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trike="noStrike" dirty="0" smtClean="0">
                          <a:ln>
                            <a:gradFill>
                              <a:gsLst>
                                <a:gs pos="0">
                                  <a:schemeClr val="accent1">
                                    <a:shade val="30000"/>
                                    <a:satMod val="115000"/>
                                  </a:schemeClr>
                                </a:gs>
                                <a:gs pos="50000">
                                  <a:schemeClr val="accent1">
                                    <a:shade val="67500"/>
                                    <a:satMod val="115000"/>
                                  </a:schemeClr>
                                </a:gs>
                                <a:gs pos="100000">
                                  <a:schemeClr val="accent1">
                                    <a:shade val="100000"/>
                                    <a:satMod val="115000"/>
                                  </a:schemeClr>
                                </a:gs>
                              </a:gsLst>
                              <a:lin ang="5400000" scaled="0"/>
                            </a:gra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ISSUE</a:t>
                      </a:r>
                      <a:r>
                        <a:rPr lang="en-US" altLang="ko-KR" sz="1000" b="1" strike="noStrike" baseline="0" dirty="0" smtClean="0">
                          <a:ln>
                            <a:gradFill>
                              <a:gsLst>
                                <a:gs pos="0">
                                  <a:schemeClr val="accent1">
                                    <a:shade val="30000"/>
                                    <a:satMod val="115000"/>
                                  </a:schemeClr>
                                </a:gs>
                                <a:gs pos="50000">
                                  <a:schemeClr val="accent1">
                                    <a:shade val="67500"/>
                                    <a:satMod val="115000"/>
                                  </a:schemeClr>
                                </a:gs>
                                <a:gs pos="100000">
                                  <a:schemeClr val="accent1">
                                    <a:shade val="100000"/>
                                    <a:satMod val="115000"/>
                                  </a:schemeClr>
                                </a:gs>
                              </a:gsLst>
                              <a:lin ang="5400000" scaled="0"/>
                            </a:gra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BUILDINGS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수성구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롯데캐슬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공동주민시설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어린이집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노인정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성서아파트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수성동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롯데캐슬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편의시설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5026"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BUILDING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trike="noStrike" dirty="0" smtClean="0">
                          <a:ln>
                            <a:gradFill>
                              <a:gsLst>
                                <a:gs pos="0">
                                  <a:schemeClr val="accent1">
                                    <a:shade val="30000"/>
                                    <a:satMod val="115000"/>
                                  </a:schemeClr>
                                </a:gs>
                                <a:gs pos="50000">
                                  <a:schemeClr val="accent1">
                                    <a:shade val="67500"/>
                                    <a:satMod val="115000"/>
                                  </a:schemeClr>
                                </a:gs>
                                <a:gs pos="100000">
                                  <a:schemeClr val="accent1">
                                    <a:shade val="100000"/>
                                    <a:satMod val="115000"/>
                                  </a:schemeClr>
                                </a:gs>
                              </a:gsLst>
                              <a:lin ang="5400000" scaled="0"/>
                            </a:gradFill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BUILDING</a:t>
                      </a:r>
                      <a:endParaRPr lang="ko-KR" altLang="en-US" sz="1000" b="1" strike="noStrike" dirty="0" smtClean="0">
                        <a:ln>
                          <a:gradFill>
                            <a:gsLst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lin ang="5400000" scaled="0"/>
                          </a:gradFill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신기동주택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현풍주택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봉덕동주택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118"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60000"/>
                        </a:lnSpc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MODEL HOUSE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trike="noStrike" dirty="0" smtClean="0">
                          <a:ln>
                            <a:gradFill>
                              <a:gsLst>
                                <a:gs pos="0">
                                  <a:schemeClr val="accent1">
                                    <a:shade val="30000"/>
                                    <a:satMod val="115000"/>
                                  </a:schemeClr>
                                </a:gs>
                                <a:gs pos="50000">
                                  <a:schemeClr val="accent1">
                                    <a:shade val="67500"/>
                                    <a:satMod val="115000"/>
                                  </a:schemeClr>
                                </a:gs>
                                <a:gs pos="100000">
                                  <a:schemeClr val="accent1">
                                    <a:shade val="100000"/>
                                    <a:satMod val="115000"/>
                                  </a:schemeClr>
                                </a:gs>
                              </a:gsLst>
                              <a:lin ang="5400000" scaled="0"/>
                            </a:gradFill>
                          </a:ln>
                          <a:gradFill flip="none" rotWithShape="1">
                            <a:gsLst>
                              <a:gs pos="10424">
                                <a:srgbClr val="8C8C8C"/>
                              </a:gs>
                              <a:gs pos="22514">
                                <a:srgbClr val="9A9A9A"/>
                              </a:gs>
                              <a:gs pos="35850">
                                <a:srgbClr val="A9A9A9"/>
                              </a:gs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  <a:tileRect/>
                          </a:gradFill>
                          <a:effectLst/>
                          <a:latin typeface="+mn-ea"/>
                          <a:ea typeface="+mn-ea"/>
                        </a:rPr>
                        <a:t>MODEL HOUSE</a:t>
                      </a:r>
                      <a:endParaRPr lang="ko-KR" altLang="en-US" sz="1000" b="1" strike="noStrike" dirty="0" smtClean="0">
                        <a:ln>
                          <a:gradFill>
                            <a:gsLst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lin ang="5400000" scaled="0"/>
                          </a:gradFill>
                        </a:ln>
                        <a:gradFill flip="none" rotWithShape="1">
                          <a:gsLst>
                            <a:gs pos="10424">
                              <a:srgbClr val="8C8C8C"/>
                            </a:gs>
                            <a:gs pos="22514">
                              <a:srgbClr val="9A9A9A"/>
                            </a:gs>
                            <a:gs pos="35850">
                              <a:srgbClr val="A9A9A9"/>
                            </a:gs>
                            <a:gs pos="0">
                              <a:schemeClr val="accent1"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1"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1">
                                <a:shade val="100000"/>
                                <a:satMod val="115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effectLst/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2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홈센타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타일전시장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5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SPORTS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CLUB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strike="noStrike" dirty="0" smtClean="0">
                          <a:ln>
                            <a:gradFill>
                              <a:gsLst>
                                <a:gs pos="0">
                                  <a:schemeClr val="accent1">
                                    <a:shade val="30000"/>
                                    <a:satMod val="115000"/>
                                  </a:schemeClr>
                                </a:gs>
                                <a:gs pos="50000">
                                  <a:schemeClr val="accent1">
                                    <a:shade val="67500"/>
                                    <a:satMod val="115000"/>
                                  </a:schemeClr>
                                </a:gs>
                                <a:gs pos="100000">
                                  <a:schemeClr val="accent1">
                                    <a:shade val="100000"/>
                                    <a:satMod val="115000"/>
                                  </a:schemeClr>
                                </a:gs>
                              </a:gsLst>
                              <a:lin ang="5400000" scaled="0"/>
                            </a:gradFill>
                          </a:ln>
                          <a:gradFill flip="none" rotWithShape="1">
                            <a:gsLst>
                              <a:gs pos="10424">
                                <a:srgbClr val="8C8C8C"/>
                              </a:gs>
                              <a:gs pos="22514">
                                <a:srgbClr val="9A9A9A"/>
                              </a:gs>
                              <a:gs pos="35850">
                                <a:srgbClr val="A9A9A9"/>
                              </a:gs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  <a:tileRect/>
                          </a:gradFill>
                          <a:effectLst/>
                          <a:latin typeface="+mn-ea"/>
                          <a:ea typeface="+mn-ea"/>
                        </a:rPr>
                        <a:t>SOPRTS CLUB</a:t>
                      </a:r>
                      <a:endParaRPr lang="ko-KR" altLang="en-US" sz="1000" b="1" strike="noStrike" dirty="0" smtClean="0">
                        <a:ln>
                          <a:gradFill>
                            <a:gsLst>
                              <a:gs pos="0">
                                <a:schemeClr val="accent1">
                                  <a:shade val="30000"/>
                                  <a:satMod val="115000"/>
                                </a:schemeClr>
                              </a:gs>
                              <a:gs pos="50000">
                                <a:schemeClr val="accent1">
                                  <a:shade val="67500"/>
                                  <a:satMod val="115000"/>
                                </a:schemeClr>
                              </a:gs>
                              <a:gs pos="100000">
                                <a:schemeClr val="accent1">
                                  <a:shade val="100000"/>
                                  <a:satMod val="115000"/>
                                </a:schemeClr>
                              </a:gs>
                            </a:gsLst>
                            <a:lin ang="5400000" scaled="0"/>
                          </a:gradFill>
                        </a:ln>
                        <a:gradFill flip="none" rotWithShape="1">
                          <a:gsLst>
                            <a:gs pos="10424">
                              <a:srgbClr val="8C8C8C"/>
                            </a:gs>
                            <a:gs pos="22514">
                              <a:srgbClr val="9A9A9A"/>
                            </a:gs>
                            <a:gs pos="35850">
                              <a:srgbClr val="A9A9A9"/>
                            </a:gs>
                            <a:gs pos="0">
                              <a:schemeClr val="accent1"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1"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1">
                                <a:shade val="100000"/>
                                <a:satMod val="115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en-US" altLang="ko-KR" sz="1000" b="1" dirty="0" smtClean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칠곡우영펠리스</a:t>
                      </a:r>
                      <a:endParaRPr lang="en-US" altLang="ko-KR" sz="1000" b="1" dirty="0" smtClean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대명동평화상사빌딩</a:t>
                      </a:r>
                      <a:endParaRPr lang="en-US" altLang="ko-KR" sz="1000" b="1" dirty="0" smtClean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00" b="1" dirty="0" err="1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스트라이크존</a:t>
                      </a:r>
                      <a:r>
                        <a:rPr lang="ko-KR" altLang="en-US" sz="1000" b="1" dirty="0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dirty="0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000" b="1" dirty="0" err="1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개지점</a:t>
                      </a:r>
                      <a:endParaRPr lang="ko-KR" altLang="en-US" sz="1000" b="1" dirty="0" smtClean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RTFOLIO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포트폴리오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1547664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679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844824"/>
            <a:ext cx="3489801" cy="230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6" y="465313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09120"/>
            <a:ext cx="2834032" cy="190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1425477" cy="24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48880"/>
            <a:ext cx="2520280" cy="180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6516216" y="4365104"/>
            <a:ext cx="1512168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/>
                </a:solidFill>
              </a:rPr>
              <a:t>다비고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레스토랑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726624" y="6519446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안상수2006굵은" pitchFamily="18" charset="-127"/>
                <a:ea typeface="안상수2006굵은" pitchFamily="18" charset="-127"/>
              </a:rPr>
              <a:t>design</a:t>
            </a:r>
            <a:r>
              <a:rPr lang="en-US" altLang="ko-KR" sz="1600" b="1" cap="all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HY동녘M" pitchFamily="18" charset="-127"/>
                <a:ea typeface="HY동녘M" pitchFamily="18" charset="-127"/>
              </a:rPr>
              <a:t> HARAM</a:t>
            </a:r>
            <a:endParaRPr lang="en-US" altLang="ko-KR" sz="1600" b="1" cap="all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840" y="188640"/>
            <a:ext cx="7776864" cy="10915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altLang="ko-KR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6000" b="1" dirty="0" smtClean="0">
                <a:ln w="28575">
                  <a:solidFill>
                    <a:schemeClr val="tx2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STAURANT</a:t>
            </a:r>
          </a:p>
          <a:p>
            <a:pPr>
              <a:lnSpc>
                <a:spcPct val="20000"/>
              </a:lnSpc>
            </a:pPr>
            <a:r>
              <a:rPr lang="ko-KR" altLang="en-US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레스토랑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1403648" y="1124744"/>
            <a:ext cx="6696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9475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투명도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클래식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투명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1593</TotalTime>
  <Words>605</Words>
  <Application>Microsoft Office PowerPoint</Application>
  <PresentationFormat>화면 슬라이드 쇼(4:3)</PresentationFormat>
  <Paragraphs>324</Paragraphs>
  <Slides>39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0" baseType="lpstr">
      <vt:lpstr>투명도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</dc:title>
  <dc:creator>Registered User</dc:creator>
  <cp:lastModifiedBy>lee</cp:lastModifiedBy>
  <cp:revision>337</cp:revision>
  <cp:lastPrinted>2017-03-21T08:37:55Z</cp:lastPrinted>
  <dcterms:created xsi:type="dcterms:W3CDTF">2017-02-21T01:09:03Z</dcterms:created>
  <dcterms:modified xsi:type="dcterms:W3CDTF">2017-03-25T16:57:00Z</dcterms:modified>
</cp:coreProperties>
</file>